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</p:sldIdLst>
  <p:sldSz cx="18288000" cy="10287000"/>
  <p:notesSz cx="6858000" cy="9144000"/>
  <p:embeddedFontLst>
    <p:embeddedFont>
      <p:font typeface="Aileron" pitchFamily="2" charset="77"/>
      <p:regular r:id="rId14"/>
    </p:embeddedFont>
    <p:embeddedFont>
      <p:font typeface="Assistant Bold" pitchFamily="2" charset="-79"/>
      <p:regular r:id="rId15"/>
      <p:bold r:id="rId16"/>
    </p:embeddedFont>
    <p:embeddedFont>
      <p:font typeface="Assistant Light" pitchFamily="2" charset="-79"/>
      <p:regular r:id="rId17"/>
    </p:embeddedFont>
    <p:embeddedFont>
      <p:font typeface="Canva Sans" panose="020B0503030501040103" pitchFamily="34" charset="0"/>
      <p:regular r:id="rId18"/>
    </p:embeddedFont>
    <p:embeddedFont>
      <p:font typeface="Canva Sans Bold" panose="020B0803030501040103" pitchFamily="34" charset="0"/>
      <p:regular r:id="rId19"/>
      <p:bold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Lato Bold" panose="020F0502020204030203" pitchFamily="34" charset="0"/>
      <p:regular r:id="rId25"/>
      <p:bold r:id="rId26"/>
    </p:embeddedFont>
    <p:embeddedFont>
      <p:font typeface="Muli" pitchFamily="2" charset="77"/>
      <p:regular r:id="rId27"/>
    </p:embeddedFont>
    <p:embeddedFont>
      <p:font typeface="Muli Bold" pitchFamily="2" charset="77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18" autoAdjust="0"/>
  </p:normalViewPr>
  <p:slideViewPr>
    <p:cSldViewPr>
      <p:cViewPr>
        <p:scale>
          <a:sx n="67" d="100"/>
          <a:sy n="67" d="100"/>
        </p:scale>
        <p:origin x="264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8C069-496C-2147-99BB-DBD713B0D859}" type="datetimeFigureOut">
              <a:rPr lang="en-US" smtClean="0"/>
              <a:t>6/24/26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33C9F-7661-B54E-81F7-71E2CC7A6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1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33C9F-7661-B54E-81F7-71E2CC7A68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5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countries_by_age_structure" TargetMode="External"/><Relationship Id="rId2" Type="http://schemas.openxmlformats.org/officeDocument/2006/relationships/hyperlink" Target="https://en.wikipedia.org/wiki/List_of_countries_by_median_ag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2.bin"/><Relationship Id="rId16" Type="http://schemas.openxmlformats.org/officeDocument/2006/relationships/hyperlink" Target="https://www.grandviewresearch.com/industry-analysis/foley-catheters-market-report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hyperlink" Target="https://www.grandviewresearch.com/industry-analysis/urinary-drainage-bags-market" TargetMode="External"/><Relationship Id="rId2" Type="http://schemas.openxmlformats.org/officeDocument/2006/relationships/oleObject" Target="../embeddings/oleObject7.bin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6.jpe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hyperlink" Target="https://dataintelo.com/report/global-suprapubic-catheter-market" TargetMode="External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4.jpeg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2.png"/><Relationship Id="rId14" Type="http://schemas.openxmlformats.org/officeDocument/2006/relationships/hyperlink" Target="https://www.technavio.com/report/benign-prostatic-hyperplasia-bph-devices-market-industry-analysis#:~:text=The%20benign%20prostatic%20hyperplasia%20(BPH,of%20cost%2Deffective%20treatment%20options.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6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610484"/>
            <a:chOff x="0" y="0"/>
            <a:chExt cx="5920971" cy="521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20971" cy="521414"/>
            </a:xfrm>
            <a:custGeom>
              <a:avLst/>
              <a:gdLst/>
              <a:ahLst/>
              <a:cxnLst/>
              <a:rect l="l" t="t" r="r" b="b"/>
              <a:pathLst>
                <a:path w="5920971" h="521414">
                  <a:moveTo>
                    <a:pt x="0" y="0"/>
                  </a:moveTo>
                  <a:lnTo>
                    <a:pt x="5920971" y="0"/>
                  </a:lnTo>
                  <a:lnTo>
                    <a:pt x="5920971" y="521414"/>
                  </a:lnTo>
                  <a:lnTo>
                    <a:pt x="0" y="5214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 rot="2017">
            <a:off x="1219199" y="5883091"/>
            <a:ext cx="16230603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3623944"/>
            <a:ext cx="13431331" cy="151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19"/>
              </a:lnSpc>
            </a:pPr>
            <a:r>
              <a:rPr lang="en-US" sz="8799" b="1" spc="29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GOMIDA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9194" y="6241532"/>
            <a:ext cx="12846438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Delivering solutions to alleviate pain, bring back dignity to people and make environmentally sustainable products.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70772" y="8355013"/>
            <a:ext cx="6514856" cy="175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13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Contact -</a:t>
            </a:r>
          </a:p>
          <a:p>
            <a:pPr algn="l">
              <a:lnSpc>
                <a:spcPts val="2800"/>
              </a:lnSpc>
            </a:pPr>
            <a:r>
              <a:rPr lang="en-US" sz="2000" spc="13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Email- sunil.singh@gomidamed.com</a:t>
            </a:r>
          </a:p>
          <a:p>
            <a:pPr algn="l">
              <a:lnSpc>
                <a:spcPts val="2800"/>
              </a:lnSpc>
            </a:pPr>
            <a:r>
              <a:rPr lang="en-US" sz="2000" spc="13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Phno.- (+91) 9560925518</a:t>
            </a:r>
          </a:p>
          <a:p>
            <a:pPr algn="l">
              <a:lnSpc>
                <a:spcPts val="2800"/>
              </a:lnSpc>
            </a:pPr>
            <a:r>
              <a:rPr lang="en-US" sz="2000" spc="13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310 Avenue Eugène Avinée Parc Eurasanté, 59120 Loos, France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578903"/>
            <a:ext cx="9298016" cy="157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79"/>
              </a:lnSpc>
            </a:pPr>
            <a:r>
              <a:rPr lang="en-US" sz="1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AmSafex Foley Catheter</a:t>
            </a:r>
          </a:p>
          <a:p>
            <a:pPr algn="just">
              <a:lnSpc>
                <a:spcPts val="2379"/>
              </a:lnSpc>
            </a:pPr>
            <a:endParaRPr lang="en-US" sz="16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02261" lvl="1" indent="-151130" algn="just">
              <a:lnSpc>
                <a:spcPts val="1960"/>
              </a:lnSpc>
              <a:buFont typeface="Arial"/>
              <a:buChar char="•"/>
            </a:pPr>
            <a:r>
              <a:rPr lang="en-US" sz="1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Sales Approach</a:t>
            </a:r>
            <a:r>
              <a:rPr lang="en-US" sz="1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Royalty-based licensing with manufacturing partners in India and China; licensing and distribution partnerships in US and Europe; selective direct B2B sales to hospitals and clinics.</a:t>
            </a:r>
          </a:p>
          <a:p>
            <a:pPr marL="302261" lvl="1" indent="-151130" algn="just">
              <a:lnSpc>
                <a:spcPts val="1960"/>
              </a:lnSpc>
              <a:buFont typeface="Arial"/>
              <a:buChar char="•"/>
            </a:pPr>
            <a:r>
              <a:rPr lang="en-US" sz="1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Pricing:</a:t>
            </a:r>
            <a:r>
              <a:rPr lang="en-US" sz="1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25% royalty on sales </a:t>
            </a:r>
          </a:p>
          <a:p>
            <a:pPr marL="302261" lvl="1" indent="-151130" algn="just">
              <a:lnSpc>
                <a:spcPts val="1960"/>
              </a:lnSpc>
              <a:buFont typeface="Arial"/>
              <a:buChar char="•"/>
            </a:pPr>
            <a:r>
              <a:rPr lang="en-US" sz="1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Customer Target:</a:t>
            </a:r>
            <a:r>
              <a:rPr lang="en-US" sz="1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Sales of 42 Million catheters per year expected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387383"/>
            <a:ext cx="8995463" cy="157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79"/>
              </a:lnSpc>
            </a:pPr>
            <a:r>
              <a:rPr lang="en-US" sz="1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Smart Urine Bag</a:t>
            </a:r>
          </a:p>
          <a:p>
            <a:pPr algn="just">
              <a:lnSpc>
                <a:spcPts val="2379"/>
              </a:lnSpc>
            </a:pPr>
            <a:endParaRPr lang="en-US" sz="16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02261" lvl="1" indent="-151130" algn="just">
              <a:lnSpc>
                <a:spcPts val="1960"/>
              </a:lnSpc>
              <a:buFont typeface="Arial"/>
              <a:buChar char="•"/>
            </a:pPr>
            <a:r>
              <a:rPr lang="en-US" sz="1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Sales Approach: </a:t>
            </a:r>
            <a:r>
              <a:rPr lang="en-US" sz="1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Subscription selling to hospitals and healthcare institutions with bundled hardware.</a:t>
            </a:r>
          </a:p>
          <a:p>
            <a:pPr marL="302261" lvl="1" indent="-151130" algn="just">
              <a:lnSpc>
                <a:spcPts val="1960"/>
              </a:lnSpc>
              <a:buFont typeface="Arial"/>
              <a:buChar char="•"/>
            </a:pPr>
            <a:r>
              <a:rPr lang="en-US" sz="1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Pricing:</a:t>
            </a:r>
            <a:r>
              <a:rPr lang="en-US" sz="1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$500 hardware + $1000 annual subscription including free bags.</a:t>
            </a:r>
          </a:p>
          <a:p>
            <a:pPr marL="302261" lvl="1" indent="-151130" algn="just">
              <a:lnSpc>
                <a:spcPts val="1960"/>
              </a:lnSpc>
              <a:buFont typeface="Arial"/>
              <a:buChar char="•"/>
            </a:pPr>
            <a:r>
              <a:rPr lang="en-US" sz="1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Customer Target: </a:t>
            </a:r>
            <a:r>
              <a:rPr lang="en-US" sz="1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2Million customers in developed countries; 5Million in developing countries with price adjustments.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71922" y="5239271"/>
            <a:ext cx="9298016" cy="157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79"/>
              </a:lnSpc>
            </a:pPr>
            <a:r>
              <a:rPr lang="en-US" sz="1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SupraSense - SupraPubic Catheter</a:t>
            </a:r>
          </a:p>
          <a:p>
            <a:pPr algn="just">
              <a:lnSpc>
                <a:spcPts val="2379"/>
              </a:lnSpc>
            </a:pPr>
            <a:endParaRPr lang="en-US" sz="16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02261" lvl="1" indent="-151130" algn="just">
              <a:lnSpc>
                <a:spcPts val="1960"/>
              </a:lnSpc>
              <a:buFont typeface="Arial"/>
              <a:buChar char="•"/>
            </a:pPr>
            <a:r>
              <a:rPr lang="en-US" sz="1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Sales Approach</a:t>
            </a:r>
            <a:r>
              <a:rPr lang="en-US" sz="1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Direct institutional sales with tiered pricing to capture premium and developing markets; government and healthcare provider collaboration.</a:t>
            </a:r>
          </a:p>
          <a:p>
            <a:pPr marL="302261" lvl="1" indent="-151130" algn="just">
              <a:lnSpc>
                <a:spcPts val="1960"/>
              </a:lnSpc>
              <a:buFont typeface="Arial"/>
              <a:buChar char="•"/>
            </a:pPr>
            <a:r>
              <a:rPr lang="en-US" sz="1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Pricing:</a:t>
            </a:r>
            <a:r>
              <a:rPr lang="en-US" sz="1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$275 hardware in developed markets; $195 in developing countries.</a:t>
            </a:r>
          </a:p>
          <a:p>
            <a:pPr marL="302261" lvl="1" indent="-151130" algn="just">
              <a:lnSpc>
                <a:spcPts val="1960"/>
              </a:lnSpc>
              <a:buFont typeface="Arial"/>
              <a:buChar char="•"/>
            </a:pPr>
            <a:r>
              <a:rPr lang="en-US" sz="1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Customer Target</a:t>
            </a:r>
            <a:r>
              <a:rPr lang="en-US" sz="1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23.5k units in export and 45k units in developing markets.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7109167"/>
            <a:ext cx="10205677" cy="157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79"/>
              </a:lnSpc>
            </a:pPr>
            <a:r>
              <a:rPr lang="en-US" sz="1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BiPS (Biodegradable Prostate Stent)</a:t>
            </a:r>
          </a:p>
          <a:p>
            <a:pPr algn="just">
              <a:lnSpc>
                <a:spcPts val="2379"/>
              </a:lnSpc>
            </a:pPr>
            <a:endParaRPr lang="en-US" sz="16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02261" lvl="1" indent="-151130" algn="just">
              <a:lnSpc>
                <a:spcPts val="1960"/>
              </a:lnSpc>
              <a:buFont typeface="Arial"/>
              <a:buChar char="•"/>
            </a:pPr>
            <a:r>
              <a:rPr lang="en-US" sz="1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Sales Approach: </a:t>
            </a:r>
            <a:r>
              <a:rPr lang="en-US" sz="1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Direct sales and partnerships targeting urology and oncology clinics specializing in BPH treatment.</a:t>
            </a:r>
          </a:p>
          <a:p>
            <a:pPr marL="302261" lvl="1" indent="-151130" algn="just">
              <a:lnSpc>
                <a:spcPts val="1960"/>
              </a:lnSpc>
              <a:buFont typeface="Arial"/>
              <a:buChar char="•"/>
            </a:pPr>
            <a:r>
              <a:rPr lang="en-US" sz="1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Manufacturing : </a:t>
            </a:r>
            <a:r>
              <a:rPr lang="en-US" sz="1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Sole manufacturer - Inhouse production and supply</a:t>
            </a:r>
          </a:p>
          <a:p>
            <a:pPr marL="302261" lvl="1" indent="-151130" algn="just">
              <a:lnSpc>
                <a:spcPts val="1960"/>
              </a:lnSpc>
              <a:buFont typeface="Arial"/>
              <a:buChar char="•"/>
            </a:pPr>
            <a:r>
              <a:rPr lang="en-US" sz="1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Customer Target</a:t>
            </a:r>
            <a:r>
              <a:rPr lang="en-US" sz="1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Market is yet to be addressed for non surgical prostate stent. Expected sales of 4,500 Units by 2030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1600200" y="409958"/>
            <a:ext cx="929801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u="sng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Sales Approach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44660" y="9738684"/>
            <a:ext cx="4320052" cy="48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62"/>
              </a:lnSpc>
            </a:pPr>
            <a:r>
              <a:rPr lang="en-US" sz="2830" b="1" spc="96">
                <a:solidFill>
                  <a:srgbClr val="004AAD"/>
                </a:solidFill>
                <a:latin typeface="Lato Bold"/>
                <a:ea typeface="Lato Bold"/>
                <a:cs typeface="Lato Bold"/>
                <a:sym typeface="Lato Bold"/>
              </a:rPr>
              <a:t>GOMIDA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709827"/>
            <a:ext cx="15932948" cy="608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8"/>
              </a:lnSpc>
            </a:pPr>
            <a:r>
              <a:rPr lang="en-US" sz="1700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</a:rPr>
              <a:t>1. Catheter-Associated Urinary Tract Infections (CAUTIs) in the U.S. (https://www.cdc.gov/hai/ca_uti/uti.html)</a:t>
            </a:r>
          </a:p>
          <a:p>
            <a:pPr algn="just">
              <a:lnSpc>
                <a:spcPts val="3298"/>
              </a:lnSpc>
            </a:pPr>
            <a:r>
              <a:rPr lang="en-US" sz="1700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</a:rPr>
              <a:t>2. Annual Incidence of CAUTIs in the U.S. (https://europepmc.org/article/PMC/PMC5850369)</a:t>
            </a:r>
          </a:p>
          <a:p>
            <a:pPr algn="just">
              <a:lnSpc>
                <a:spcPts val="3298"/>
              </a:lnSpc>
            </a:pPr>
            <a:r>
              <a:rPr lang="en-US" sz="1700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</a:rPr>
              <a:t>3. Cost of CAUTIs to the U.S. Healthcare System (https://jamanetwork.com/journals/jamainternalmedicine/fullarticle/2770287)</a:t>
            </a:r>
          </a:p>
          <a:p>
            <a:pPr algn="just">
              <a:lnSpc>
                <a:spcPts val="3298"/>
              </a:lnSpc>
            </a:pPr>
            <a:r>
              <a:rPr lang="en-US" sz="1700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</a:rPr>
              <a:t>4. Prevalence of Urinary Catheter Use in Hospitalized Patients (https://www.cdc.gov/hai/ca_uti/uti.html)</a:t>
            </a:r>
          </a:p>
          <a:p>
            <a:pPr algn="just">
              <a:lnSpc>
                <a:spcPts val="3298"/>
              </a:lnSpc>
            </a:pPr>
            <a:r>
              <a:rPr lang="en-US" sz="1700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</a:rPr>
              <a:t>5. Complication Rates of Central Venous Catheters (https://jamanetwork.com/journals/jama/fullarticle/184017)</a:t>
            </a:r>
          </a:p>
          <a:p>
            <a:pPr algn="just">
              <a:lnSpc>
                <a:spcPts val="3298"/>
              </a:lnSpc>
            </a:pPr>
            <a:r>
              <a:rPr lang="en-US" sz="1700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</a:rPr>
              <a:t>6. Market Size for Urinary Catheters (https://idataresearch.com/product/urinary-catheters-market/)</a:t>
            </a:r>
          </a:p>
          <a:p>
            <a:pPr algn="just">
              <a:lnSpc>
                <a:spcPts val="3298"/>
              </a:lnSpc>
            </a:pPr>
            <a:r>
              <a:rPr lang="en-US" sz="1700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</a:rPr>
              <a:t>7. Prevalence of Inappropriate Urinary Catheterization (https://www.magonlinelibrary.com/doi/abs/10.12968/bjon.2019.28.2.84)</a:t>
            </a:r>
          </a:p>
          <a:p>
            <a:pPr algn="just">
              <a:lnSpc>
                <a:spcPts val="3298"/>
              </a:lnSpc>
            </a:pPr>
            <a:r>
              <a:rPr lang="en-US" sz="1700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</a:rPr>
              <a:t>8. Fortune Business Insights. "Europe Urinary Catheters Market Report." (fortunebusinessinsights.com)</a:t>
            </a:r>
          </a:p>
          <a:p>
            <a:pPr algn="just">
              <a:lnSpc>
                <a:spcPts val="3298"/>
              </a:lnSpc>
            </a:pPr>
            <a:r>
              <a:rPr lang="en-US" sz="1700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</a:rPr>
              <a:t>9. SkyQuestt. "Europe Urinary Catheters Market Analysis." (skyquestt.com)</a:t>
            </a:r>
          </a:p>
          <a:p>
            <a:pPr algn="just">
              <a:lnSpc>
                <a:spcPts val="3298"/>
              </a:lnSpc>
            </a:pPr>
            <a:r>
              <a:rPr lang="en-US" sz="1700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</a:rPr>
              <a:t>10. Research and Markets. "European Urological Catheter Market Analysis." (researchandmarkets.com)</a:t>
            </a:r>
          </a:p>
          <a:p>
            <a:pPr algn="just">
              <a:lnSpc>
                <a:spcPts val="3298"/>
              </a:lnSpc>
            </a:pPr>
            <a:r>
              <a:rPr lang="en-US" sz="1700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</a:rPr>
              <a:t>11. Consa Insights. "Benign Prostatic Hyperplasia (BPH) Treatment Market Report." (consainsights.com)</a:t>
            </a:r>
          </a:p>
          <a:p>
            <a:pPr algn="just">
              <a:lnSpc>
                <a:spcPts val="3298"/>
              </a:lnSpc>
            </a:pPr>
            <a:r>
              <a:rPr lang="en-US" sz="1700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</a:rPr>
              <a:t>12. Market Research Future. "BPH and Prostate Treatment Market." (marketresearchfuture.com)</a:t>
            </a:r>
          </a:p>
          <a:p>
            <a:pPr algn="just">
              <a:lnSpc>
                <a:spcPts val="3298"/>
              </a:lnSpc>
            </a:pPr>
            <a:r>
              <a:rPr lang="en-US" sz="1700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</a:rPr>
              <a:t>13. Future Market Insights. "BPH and Prostate Treatment Market Report." (futuremarketinsights.com)</a:t>
            </a:r>
          </a:p>
          <a:p>
            <a:pPr algn="just">
              <a:lnSpc>
                <a:spcPts val="3298"/>
              </a:lnSpc>
            </a:pPr>
            <a:r>
              <a:rPr lang="en-US" sz="1700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</a:rPr>
              <a:t>14. Wikipedia. "List of Countries by Median Age." (</a:t>
            </a:r>
            <a:r>
              <a:rPr lang="en-US" sz="1700" u="sng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  <a:hlinkClick r:id="rId2" tooltip="https://en.wikipedia.org/wiki/List_of_countries_by_median_age"/>
              </a:rPr>
              <a:t>en.wikipedia.org</a:t>
            </a:r>
            <a:r>
              <a:rPr lang="en-US" sz="1700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</a:rPr>
              <a:t>)</a:t>
            </a:r>
          </a:p>
          <a:p>
            <a:pPr algn="just">
              <a:lnSpc>
                <a:spcPts val="3298"/>
              </a:lnSpc>
            </a:pPr>
            <a:r>
              <a:rPr lang="en-US" sz="1700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</a:rPr>
              <a:t>15. Wikipedia. "List of Countries by Age Structure." (</a:t>
            </a:r>
            <a:r>
              <a:rPr lang="en-US" sz="1700" u="sng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  <a:hlinkClick r:id="rId3" tooltip="https://en.wikipedia.org/wiki/List_of_countries_by_age_structure"/>
              </a:rPr>
              <a:t>en.wikipedia.org</a:t>
            </a:r>
            <a:r>
              <a:rPr lang="en-US" sz="1700">
                <a:solidFill>
                  <a:srgbClr val="442D26"/>
                </a:solidFill>
                <a:latin typeface="Muli"/>
                <a:ea typeface="Muli"/>
                <a:cs typeface="Muli"/>
                <a:sym typeface="Muli"/>
              </a:rPr>
              <a:t>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019175"/>
            <a:ext cx="416911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89">
                <a:solidFill>
                  <a:srgbClr val="58699F"/>
                </a:solidFill>
                <a:latin typeface="Aileron"/>
                <a:ea typeface="Aileron"/>
                <a:cs typeface="Aileron"/>
                <a:sym typeface="Aileron"/>
              </a:rPr>
              <a:t>References::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844660" y="9738684"/>
            <a:ext cx="4320052" cy="48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62"/>
              </a:lnSpc>
            </a:pPr>
            <a:r>
              <a:rPr lang="en-US" sz="2830" b="1" spc="96">
                <a:solidFill>
                  <a:srgbClr val="004AAD"/>
                </a:solidFill>
                <a:latin typeface="Lato Bold"/>
                <a:ea typeface="Lato Bold"/>
                <a:cs typeface="Lato Bold"/>
                <a:sym typeface="Lato Bold"/>
              </a:rPr>
              <a:t>GOMIDA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/>
          <p:nvPr/>
        </p:nvGraphicFramePr>
        <p:xfrm>
          <a:off x="1028700" y="1028700"/>
          <a:ext cx="15773400" cy="604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923000" imgH="9194800" progId="Excel.Sheet.12">
                  <p:embed/>
                </p:oleObj>
              </mc:Choice>
              <mc:Fallback>
                <p:oleObj name="Worksheet" r:id="rId2" imgW="18923000" imgH="9194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8700" y="1028700"/>
                        <a:ext cx="15773400" cy="604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5700859" y="9407677"/>
            <a:ext cx="5097735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Total TAM of our product line -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911149" y="9351050"/>
            <a:ext cx="1177885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$7.57B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7395" y="228077"/>
            <a:ext cx="4306900" cy="613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Problem &amp; Solution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44660" y="9738684"/>
            <a:ext cx="4320052" cy="48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62"/>
              </a:lnSpc>
            </a:pPr>
            <a:r>
              <a:rPr lang="en-US" sz="2830" b="1" spc="96">
                <a:solidFill>
                  <a:srgbClr val="004AAD"/>
                </a:solidFill>
                <a:latin typeface="Lato Bold"/>
                <a:ea typeface="Lato Bold"/>
                <a:cs typeface="Lato Bold"/>
                <a:sym typeface="Lato Bold"/>
              </a:rPr>
              <a:t>GOMIDA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/>
          <p:nvPr/>
        </p:nvGraphicFramePr>
        <p:xfrm>
          <a:off x="1650630" y="5731614"/>
          <a:ext cx="3814762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72000" imgH="3898900" progId="Excel.Sheet.12">
                  <p:embed/>
                </p:oleObj>
              </mc:Choice>
              <mc:Fallback>
                <p:oleObj name="Worksheet" r:id="rId2" imgW="4572000" imgH="3898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0630" y="5731614"/>
                        <a:ext cx="3814762" cy="314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/>
          <p:nvPr/>
        </p:nvGraphicFramePr>
        <p:xfrm>
          <a:off x="10770690" y="5809706"/>
          <a:ext cx="3957638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749800" imgH="3924300" progId="Excel.Sheet.12">
                  <p:embed/>
                </p:oleObj>
              </mc:Choice>
              <mc:Fallback>
                <p:oleObj name="Worksheet" r:id="rId4" imgW="4749800" imgH="3924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70690" y="5809706"/>
                        <a:ext cx="3957638" cy="314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/>
          <p:nvPr/>
        </p:nvGraphicFramePr>
        <p:xfrm>
          <a:off x="2368079" y="8760564"/>
          <a:ext cx="16230600" cy="119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469100" imgH="4432300" progId="Excel.Sheet.12">
                  <p:embed/>
                </p:oleObj>
              </mc:Choice>
              <mc:Fallback>
                <p:oleObj name="Worksheet" r:id="rId6" imgW="19469100" imgH="4432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8079" y="8760564"/>
                        <a:ext cx="16230600" cy="119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5"/>
          <p:cNvGrpSpPr/>
          <p:nvPr/>
        </p:nvGrpSpPr>
        <p:grpSpPr>
          <a:xfrm>
            <a:off x="10770690" y="2152143"/>
            <a:ext cx="5887861" cy="3333712"/>
            <a:chOff x="0" y="0"/>
            <a:chExt cx="7850481" cy="4444950"/>
          </a:xfrm>
        </p:grpSpPr>
        <p:sp>
          <p:nvSpPr>
            <p:cNvPr id="6" name="Freeform 6"/>
            <p:cNvSpPr/>
            <p:nvPr/>
          </p:nvSpPr>
          <p:spPr>
            <a:xfrm>
              <a:off x="682333" y="0"/>
              <a:ext cx="6148634" cy="4444950"/>
            </a:xfrm>
            <a:custGeom>
              <a:avLst/>
              <a:gdLst/>
              <a:ahLst/>
              <a:cxnLst/>
              <a:rect l="l" t="t" r="r" b="b"/>
              <a:pathLst>
                <a:path w="6148634" h="4444950">
                  <a:moveTo>
                    <a:pt x="0" y="0"/>
                  </a:moveTo>
                  <a:lnTo>
                    <a:pt x="6148634" y="0"/>
                  </a:lnTo>
                  <a:lnTo>
                    <a:pt x="6148634" y="4444950"/>
                  </a:lnTo>
                  <a:lnTo>
                    <a:pt x="0" y="4444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91251" y="2915959"/>
              <a:ext cx="7559230" cy="384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</a:pPr>
              <a:endParaRPr/>
            </a:p>
          </p:txBody>
        </p:sp>
        <p:sp>
          <p:nvSpPr>
            <p:cNvPr id="8" name="AutoShape 8"/>
            <p:cNvSpPr/>
            <p:nvPr/>
          </p:nvSpPr>
          <p:spPr>
            <a:xfrm rot="6300000">
              <a:off x="6253318" y="2875616"/>
              <a:ext cx="675642" cy="0"/>
            </a:xfrm>
            <a:prstGeom prst="line">
              <a:avLst/>
            </a:prstGeom>
            <a:ln w="30353" cap="flat">
              <a:solidFill>
                <a:srgbClr val="8F8D8D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137041" y="2248334"/>
              <a:ext cx="1269590" cy="226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9"/>
                </a:lnSpc>
              </a:pPr>
              <a:r>
                <a:rPr lang="en-US" sz="1035">
                  <a:solidFill>
                    <a:srgbClr val="151919"/>
                  </a:solidFill>
                  <a:latin typeface="Muli"/>
                  <a:ea typeface="Muli"/>
                  <a:cs typeface="Muli"/>
                  <a:sym typeface="Muli"/>
                </a:rPr>
                <a:t>drainage eye 1</a:t>
              </a:r>
            </a:p>
          </p:txBody>
        </p:sp>
        <p:sp>
          <p:nvSpPr>
            <p:cNvPr id="10" name="AutoShape 10"/>
            <p:cNvSpPr/>
            <p:nvPr/>
          </p:nvSpPr>
          <p:spPr>
            <a:xfrm rot="4606364">
              <a:off x="5608085" y="3165534"/>
              <a:ext cx="448288" cy="0"/>
            </a:xfrm>
            <a:prstGeom prst="line">
              <a:avLst/>
            </a:prstGeom>
            <a:ln w="30353" cap="flat">
              <a:solidFill>
                <a:srgbClr val="8F8D8D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316632" y="2661871"/>
              <a:ext cx="971794" cy="226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9"/>
                </a:lnSpc>
              </a:pPr>
              <a:r>
                <a:rPr lang="en-US" sz="1035">
                  <a:solidFill>
                    <a:srgbClr val="151919"/>
                  </a:solidFill>
                  <a:latin typeface="Muli"/>
                  <a:ea typeface="Muli"/>
                  <a:cs typeface="Muli"/>
                  <a:sym typeface="Muli"/>
                </a:rPr>
                <a:t>obturator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235611" y="2248334"/>
              <a:ext cx="1269590" cy="226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9"/>
                </a:lnSpc>
              </a:pPr>
              <a:r>
                <a:rPr lang="en-US" sz="1035">
                  <a:solidFill>
                    <a:srgbClr val="151919"/>
                  </a:solidFill>
                  <a:latin typeface="Muli"/>
                  <a:ea typeface="Muli"/>
                  <a:cs typeface="Muli"/>
                  <a:sym typeface="Muli"/>
                </a:rPr>
                <a:t>drainage eye 2 </a:t>
              </a:r>
            </a:p>
          </p:txBody>
        </p:sp>
        <p:sp>
          <p:nvSpPr>
            <p:cNvPr id="13" name="AutoShape 13"/>
            <p:cNvSpPr/>
            <p:nvPr/>
          </p:nvSpPr>
          <p:spPr>
            <a:xfrm rot="4499999">
              <a:off x="4654095" y="2896283"/>
              <a:ext cx="710300" cy="0"/>
            </a:xfrm>
            <a:prstGeom prst="line">
              <a:avLst/>
            </a:prstGeom>
            <a:ln w="30353" cap="flat">
              <a:solidFill>
                <a:srgbClr val="8F8D8D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14"/>
            <p:cNvSpPr/>
            <p:nvPr/>
          </p:nvSpPr>
          <p:spPr>
            <a:xfrm rot="-2131992">
              <a:off x="5122569" y="3875886"/>
              <a:ext cx="765264" cy="0"/>
            </a:xfrm>
            <a:prstGeom prst="line">
              <a:avLst/>
            </a:prstGeom>
            <a:ln w="30353" cap="flat">
              <a:solidFill>
                <a:srgbClr val="8F8D8D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183383" y="4106851"/>
              <a:ext cx="1269590" cy="226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9"/>
                </a:lnSpc>
              </a:pPr>
              <a:r>
                <a:rPr lang="en-US" sz="1035">
                  <a:solidFill>
                    <a:srgbClr val="151919"/>
                  </a:solidFill>
                  <a:latin typeface="Muli"/>
                  <a:ea typeface="Muli"/>
                  <a:cs typeface="Muli"/>
                  <a:sym typeface="Muli"/>
                </a:rPr>
                <a:t>balloon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073775" y="1567452"/>
              <a:ext cx="1472731" cy="955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9"/>
                </a:lnSpc>
              </a:pPr>
              <a:r>
                <a:rPr lang="en-US" sz="1035">
                  <a:solidFill>
                    <a:srgbClr val="151919"/>
                  </a:solidFill>
                  <a:latin typeface="Muli"/>
                  <a:ea typeface="Muli"/>
                  <a:cs typeface="Muli"/>
                  <a:sym typeface="Muli"/>
                </a:rPr>
                <a:t>thread connected between obturator and pulling ring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073775" y="3881449"/>
              <a:ext cx="1682875" cy="469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9"/>
                </a:lnSpc>
              </a:pPr>
              <a:r>
                <a:rPr lang="en-US" sz="1035">
                  <a:solidFill>
                    <a:srgbClr val="151919"/>
                  </a:solidFill>
                  <a:latin typeface="Muli"/>
                  <a:ea typeface="Muli"/>
                  <a:cs typeface="Muli"/>
                  <a:sym typeface="Muli"/>
                </a:rPr>
                <a:t>pulling ring to pull out the obturator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324070"/>
              <a:ext cx="909778" cy="469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9"/>
                </a:lnSpc>
              </a:pPr>
              <a:r>
                <a:rPr lang="en-US" sz="1035">
                  <a:solidFill>
                    <a:srgbClr val="151919"/>
                  </a:solidFill>
                  <a:latin typeface="Muli"/>
                  <a:ea typeface="Muli"/>
                  <a:cs typeface="Muli"/>
                  <a:sym typeface="Muli"/>
                </a:rPr>
                <a:t>drainage port</a:t>
              </a:r>
            </a:p>
          </p:txBody>
        </p:sp>
        <p:sp>
          <p:nvSpPr>
            <p:cNvPr id="19" name="AutoShape 19"/>
            <p:cNvSpPr/>
            <p:nvPr/>
          </p:nvSpPr>
          <p:spPr>
            <a:xfrm rot="-4054354">
              <a:off x="2963474" y="1111046"/>
              <a:ext cx="930539" cy="0"/>
            </a:xfrm>
            <a:prstGeom prst="line">
              <a:avLst/>
            </a:prstGeom>
            <a:ln w="30353" cap="flat">
              <a:solidFill>
                <a:srgbClr val="8F8D8D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1560697" y="4125901"/>
              <a:ext cx="513078" cy="0"/>
            </a:xfrm>
            <a:prstGeom prst="line">
              <a:avLst/>
            </a:prstGeom>
            <a:ln w="30353" cap="flat">
              <a:solidFill>
                <a:srgbClr val="8F8D8D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454889" y="2793701"/>
              <a:ext cx="454889" cy="627860"/>
            </a:xfrm>
            <a:prstGeom prst="line">
              <a:avLst/>
            </a:prstGeom>
            <a:ln w="30353" cap="flat">
              <a:solidFill>
                <a:srgbClr val="8F8D8D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028700" y="2373411"/>
            <a:ext cx="2734633" cy="3112444"/>
          </a:xfrm>
          <a:custGeom>
            <a:avLst/>
            <a:gdLst/>
            <a:ahLst/>
            <a:cxnLst/>
            <a:rect l="l" t="t" r="r" b="b"/>
            <a:pathLst>
              <a:path w="2734633" h="3112444">
                <a:moveTo>
                  <a:pt x="0" y="0"/>
                </a:moveTo>
                <a:lnTo>
                  <a:pt x="2734633" y="0"/>
                </a:lnTo>
                <a:lnTo>
                  <a:pt x="2734633" y="3112445"/>
                </a:lnTo>
                <a:lnTo>
                  <a:pt x="0" y="311244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23" name="Object 23"/>
          <p:cNvGraphicFramePr/>
          <p:nvPr/>
        </p:nvGraphicFramePr>
        <p:xfrm>
          <a:off x="1028700" y="1141038"/>
          <a:ext cx="8831791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10591800" imgH="2705100" progId="Excel.Sheet.12">
                  <p:embed/>
                </p:oleObj>
              </mc:Choice>
              <mc:Fallback>
                <p:oleObj name="Worksheet" r:id="rId10" imgW="10591800" imgH="2705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8700" y="1141038"/>
                        <a:ext cx="8831791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4"/>
          <p:cNvGraphicFramePr/>
          <p:nvPr/>
        </p:nvGraphicFramePr>
        <p:xfrm>
          <a:off x="9144000" y="1153492"/>
          <a:ext cx="7398831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2" imgW="8851900" imgH="2413000" progId="Excel.Sheet.12">
                  <p:embed/>
                </p:oleObj>
              </mc:Choice>
              <mc:Fallback>
                <p:oleObj name="Worksheet" r:id="rId12" imgW="8851900" imgH="2413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144000" y="1153492"/>
                        <a:ext cx="7398831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 25"/>
          <p:cNvSpPr/>
          <p:nvPr/>
        </p:nvSpPr>
        <p:spPr>
          <a:xfrm>
            <a:off x="4299434" y="2393530"/>
            <a:ext cx="3647225" cy="3015687"/>
          </a:xfrm>
          <a:custGeom>
            <a:avLst/>
            <a:gdLst/>
            <a:ahLst/>
            <a:cxnLst/>
            <a:rect l="l" t="t" r="r" b="b"/>
            <a:pathLst>
              <a:path w="3647225" h="3015687">
                <a:moveTo>
                  <a:pt x="0" y="0"/>
                </a:moveTo>
                <a:lnTo>
                  <a:pt x="3647225" y="0"/>
                </a:lnTo>
                <a:lnTo>
                  <a:pt x="3647225" y="3015687"/>
                </a:lnTo>
                <a:lnTo>
                  <a:pt x="0" y="301568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2313" r="-187873" b="-1043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AutoShape 26"/>
          <p:cNvSpPr/>
          <p:nvPr/>
        </p:nvSpPr>
        <p:spPr>
          <a:xfrm flipV="1">
            <a:off x="9144000" y="2152143"/>
            <a:ext cx="0" cy="6151182"/>
          </a:xfrm>
          <a:prstGeom prst="line">
            <a:avLst/>
          </a:prstGeom>
          <a:ln w="28575" cap="flat">
            <a:solidFill>
              <a:srgbClr val="1800AD">
                <a:alpha val="44706"/>
              </a:srgbClr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5783866" y="2023485"/>
            <a:ext cx="1486499" cy="1498343"/>
          </a:xfrm>
          <a:custGeom>
            <a:avLst/>
            <a:gdLst/>
            <a:ahLst/>
            <a:cxnLst/>
            <a:rect l="l" t="t" r="r" b="b"/>
            <a:pathLst>
              <a:path w="1486499" h="1498343">
                <a:moveTo>
                  <a:pt x="0" y="0"/>
                </a:moveTo>
                <a:lnTo>
                  <a:pt x="1486499" y="0"/>
                </a:lnTo>
                <a:lnTo>
                  <a:pt x="1486499" y="1498343"/>
                </a:lnTo>
                <a:lnTo>
                  <a:pt x="0" y="149834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340740" y="321925"/>
            <a:ext cx="11974497" cy="613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39"/>
              </a:lnSpc>
            </a:pPr>
            <a:r>
              <a:rPr lang="en-US" sz="3599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amSafex™ - Urology indwelling Catheter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197223" y="5701158"/>
            <a:ext cx="1204578" cy="19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*Patient Applied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844660" y="9738684"/>
            <a:ext cx="4320052" cy="48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62"/>
              </a:lnSpc>
            </a:pPr>
            <a:r>
              <a:rPr lang="en-US" sz="2830" b="1" spc="96">
                <a:solidFill>
                  <a:srgbClr val="004AAD"/>
                </a:solidFill>
                <a:latin typeface="Lato Bold"/>
                <a:ea typeface="Lato Bold"/>
                <a:cs typeface="Lato Bold"/>
                <a:sym typeface="Lato Bold"/>
              </a:rPr>
              <a:t>GOMIDA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498320" y="9485018"/>
            <a:ext cx="164008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16" tooltip="https://www.grandviewresearch.com/industry-analysis/foley-catheters-market-report"/>
              </a:rPr>
              <a:t>Link to research paper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/>
          <p:nvPr/>
        </p:nvGraphicFramePr>
        <p:xfrm>
          <a:off x="1936910" y="6138589"/>
          <a:ext cx="30289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32200" imgH="3124200" progId="Excel.Sheet.12">
                  <p:embed/>
                </p:oleObj>
              </mc:Choice>
              <mc:Fallback>
                <p:oleObj name="Worksheet" r:id="rId2" imgW="3632200" imgH="3124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36910" y="6138589"/>
                        <a:ext cx="3028950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/>
          <p:nvPr/>
        </p:nvGraphicFramePr>
        <p:xfrm>
          <a:off x="10464627" y="6138589"/>
          <a:ext cx="33289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987800" imgH="3175000" progId="Excel.Sheet.12">
                  <p:embed/>
                </p:oleObj>
              </mc:Choice>
              <mc:Fallback>
                <p:oleObj name="Worksheet" r:id="rId4" imgW="3987800" imgH="3175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64627" y="6138589"/>
                        <a:ext cx="3328988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/>
          <p:nvPr/>
        </p:nvGraphicFramePr>
        <p:xfrm>
          <a:off x="518262" y="8628251"/>
          <a:ext cx="114585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3754100" imgH="2921000" progId="Excel.Sheet.12">
                  <p:embed/>
                </p:oleObj>
              </mc:Choice>
              <mc:Fallback>
                <p:oleObj name="Worksheet" r:id="rId6" imgW="13754100" imgH="2921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262" y="8628251"/>
                        <a:ext cx="1145857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/>
          <p:nvPr/>
        </p:nvGraphicFramePr>
        <p:xfrm>
          <a:off x="1028700" y="1219200"/>
          <a:ext cx="8829696" cy="1006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0591800" imgH="2768600" progId="Excel.Sheet.12">
                  <p:embed/>
                </p:oleObj>
              </mc:Choice>
              <mc:Fallback>
                <p:oleObj name="Worksheet" r:id="rId8" imgW="10591800" imgH="2768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8700" y="1219200"/>
                        <a:ext cx="8829696" cy="1006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/>
          <p:nvPr/>
        </p:nvGraphicFramePr>
        <p:xfrm>
          <a:off x="9144000" y="1219200"/>
          <a:ext cx="8829696" cy="1006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10591800" imgH="2768600" progId="Excel.Sheet.12">
                  <p:embed/>
                </p:oleObj>
              </mc:Choice>
              <mc:Fallback>
                <p:oleObj name="Worksheet" r:id="rId10" imgW="10591800" imgH="2768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44000" y="1219200"/>
                        <a:ext cx="8829696" cy="1006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7"/>
          <p:cNvSpPr/>
          <p:nvPr/>
        </p:nvSpPr>
        <p:spPr>
          <a:xfrm>
            <a:off x="10101011" y="2456681"/>
            <a:ext cx="7217352" cy="3164459"/>
          </a:xfrm>
          <a:custGeom>
            <a:avLst/>
            <a:gdLst/>
            <a:ahLst/>
            <a:cxnLst/>
            <a:rect l="l" t="t" r="r" b="b"/>
            <a:pathLst>
              <a:path w="7217352" h="3164459">
                <a:moveTo>
                  <a:pt x="0" y="0"/>
                </a:moveTo>
                <a:lnTo>
                  <a:pt x="7217352" y="0"/>
                </a:lnTo>
                <a:lnTo>
                  <a:pt x="7217352" y="3164459"/>
                </a:lnTo>
                <a:lnTo>
                  <a:pt x="0" y="31644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3798" b="-600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101011" y="2706029"/>
            <a:ext cx="2629796" cy="2681185"/>
          </a:xfrm>
          <a:custGeom>
            <a:avLst/>
            <a:gdLst/>
            <a:ahLst/>
            <a:cxnLst/>
            <a:rect l="l" t="t" r="r" b="b"/>
            <a:pathLst>
              <a:path w="2629796" h="2681185">
                <a:moveTo>
                  <a:pt x="0" y="0"/>
                </a:moveTo>
                <a:lnTo>
                  <a:pt x="2629795" y="0"/>
                </a:lnTo>
                <a:lnTo>
                  <a:pt x="2629795" y="2681185"/>
                </a:lnTo>
                <a:lnTo>
                  <a:pt x="0" y="268118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970961" y="2690198"/>
            <a:ext cx="1668737" cy="2946363"/>
          </a:xfrm>
          <a:custGeom>
            <a:avLst/>
            <a:gdLst/>
            <a:ahLst/>
            <a:cxnLst/>
            <a:rect l="l" t="t" r="r" b="b"/>
            <a:pathLst>
              <a:path w="1668737" h="2946363">
                <a:moveTo>
                  <a:pt x="0" y="0"/>
                </a:moveTo>
                <a:lnTo>
                  <a:pt x="1668737" y="0"/>
                </a:lnTo>
                <a:lnTo>
                  <a:pt x="1668737" y="2946363"/>
                </a:lnTo>
                <a:lnTo>
                  <a:pt x="0" y="29463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093976" y="2647181"/>
            <a:ext cx="3063642" cy="3179880"/>
          </a:xfrm>
          <a:custGeom>
            <a:avLst/>
            <a:gdLst/>
            <a:ahLst/>
            <a:cxnLst/>
            <a:rect l="l" t="t" r="r" b="b"/>
            <a:pathLst>
              <a:path w="3063642" h="3179880">
                <a:moveTo>
                  <a:pt x="0" y="0"/>
                </a:moveTo>
                <a:lnTo>
                  <a:pt x="3063642" y="0"/>
                </a:lnTo>
                <a:lnTo>
                  <a:pt x="3063642" y="3179880"/>
                </a:lnTo>
                <a:lnTo>
                  <a:pt x="0" y="317988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r="-10712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9144000" y="2152143"/>
            <a:ext cx="0" cy="6151182"/>
          </a:xfrm>
          <a:prstGeom prst="line">
            <a:avLst/>
          </a:prstGeom>
          <a:ln w="28575" cap="flat">
            <a:solidFill>
              <a:srgbClr val="1800AD">
                <a:alpha val="23922"/>
              </a:srgbClr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305015" y="4656279"/>
            <a:ext cx="1110893" cy="1080869"/>
          </a:xfrm>
          <a:custGeom>
            <a:avLst/>
            <a:gdLst/>
            <a:ahLst/>
            <a:cxnLst/>
            <a:rect l="l" t="t" r="r" b="b"/>
            <a:pathLst>
              <a:path w="1110893" h="1080869">
                <a:moveTo>
                  <a:pt x="0" y="0"/>
                </a:moveTo>
                <a:lnTo>
                  <a:pt x="1110894" y="0"/>
                </a:lnTo>
                <a:lnTo>
                  <a:pt x="1110894" y="1080869"/>
                </a:lnTo>
                <a:lnTo>
                  <a:pt x="0" y="108086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17229" y="415364"/>
            <a:ext cx="9399887" cy="613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amSmart™ Urine Bag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399535" y="6030042"/>
            <a:ext cx="1204578" cy="19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*Patient Applied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844660" y="9738684"/>
            <a:ext cx="4320052" cy="48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62"/>
              </a:lnSpc>
            </a:pPr>
            <a:r>
              <a:rPr lang="en-US" sz="2830" b="1" spc="96">
                <a:solidFill>
                  <a:srgbClr val="004AAD"/>
                </a:solidFill>
                <a:latin typeface="Lato Bold"/>
                <a:ea typeface="Lato Bold"/>
                <a:cs typeface="Lato Bold"/>
                <a:sym typeface="Lato Bold"/>
              </a:rPr>
              <a:t>GOMIDA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539813" y="9485018"/>
            <a:ext cx="1557099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17" tooltip="https://www.grandviewresearch.com/industry-analysis/urinary-drainage-bags-market"/>
              </a:rPr>
              <a:t>Link for </a:t>
            </a:r>
            <a:r>
              <a:rPr lang="en-US" sz="12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17" tooltip="https://www.grandviewresearch.com/industry-analysis/urinary-drainage-bags-market"/>
              </a:rPr>
              <a:t>Research link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/>
          <p:nvPr/>
        </p:nvGraphicFramePr>
        <p:xfrm>
          <a:off x="1936910" y="6329597"/>
          <a:ext cx="30289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32200" imgH="3124200" progId="Excel.Sheet.12">
                  <p:embed/>
                </p:oleObj>
              </mc:Choice>
              <mc:Fallback>
                <p:oleObj name="Worksheet" r:id="rId2" imgW="3632200" imgH="3124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36910" y="6329597"/>
                        <a:ext cx="3028950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/>
          <p:nvPr/>
        </p:nvGraphicFramePr>
        <p:xfrm>
          <a:off x="10464627" y="6329597"/>
          <a:ext cx="33289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987800" imgH="3175000" progId="Excel.Sheet.12">
                  <p:embed/>
                </p:oleObj>
              </mc:Choice>
              <mc:Fallback>
                <p:oleObj name="Worksheet" r:id="rId4" imgW="3987800" imgH="3175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64627" y="6329597"/>
                        <a:ext cx="3328988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/>
          <p:nvPr/>
        </p:nvGraphicFramePr>
        <p:xfrm>
          <a:off x="585040" y="8628251"/>
          <a:ext cx="114585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3754100" imgH="2921000" progId="Excel.Sheet.12">
                  <p:embed/>
                </p:oleObj>
              </mc:Choice>
              <mc:Fallback>
                <p:oleObj name="Worksheet" r:id="rId6" imgW="13754100" imgH="2921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5040" y="8628251"/>
                        <a:ext cx="1145857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/>
          <p:nvPr/>
        </p:nvGraphicFramePr>
        <p:xfrm>
          <a:off x="1028700" y="1056684"/>
          <a:ext cx="8829696" cy="1006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0591800" imgH="2768600" progId="Excel.Sheet.12">
                  <p:embed/>
                </p:oleObj>
              </mc:Choice>
              <mc:Fallback>
                <p:oleObj name="Worksheet" r:id="rId8" imgW="10591800" imgH="2768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8700" y="1056684"/>
                        <a:ext cx="8829696" cy="1006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/>
          <p:nvPr/>
        </p:nvGraphicFramePr>
        <p:xfrm>
          <a:off x="9144000" y="1056684"/>
          <a:ext cx="8829696" cy="1006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10591800" imgH="2768600" progId="Excel.Sheet.12">
                  <p:embed/>
                </p:oleObj>
              </mc:Choice>
              <mc:Fallback>
                <p:oleObj name="Worksheet" r:id="rId10" imgW="10591800" imgH="2768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44000" y="1056684"/>
                        <a:ext cx="8829696" cy="1006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7"/>
          <p:cNvSpPr/>
          <p:nvPr/>
        </p:nvSpPr>
        <p:spPr>
          <a:xfrm>
            <a:off x="3293010" y="2253144"/>
            <a:ext cx="3612928" cy="3895477"/>
          </a:xfrm>
          <a:custGeom>
            <a:avLst/>
            <a:gdLst/>
            <a:ahLst/>
            <a:cxnLst/>
            <a:rect l="l" t="t" r="r" b="b"/>
            <a:pathLst>
              <a:path w="3612928" h="3895477">
                <a:moveTo>
                  <a:pt x="0" y="0"/>
                </a:moveTo>
                <a:lnTo>
                  <a:pt x="3612928" y="0"/>
                </a:lnTo>
                <a:lnTo>
                  <a:pt x="3612928" y="3895478"/>
                </a:lnTo>
                <a:lnTo>
                  <a:pt x="0" y="38954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6991" r="-31088" b="-190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236975" y="4376749"/>
            <a:ext cx="1003927" cy="1867123"/>
          </a:xfrm>
          <a:custGeom>
            <a:avLst/>
            <a:gdLst/>
            <a:ahLst/>
            <a:cxnLst/>
            <a:rect l="l" t="t" r="r" b="b"/>
            <a:pathLst>
              <a:path w="1003927" h="1867123">
                <a:moveTo>
                  <a:pt x="0" y="0"/>
                </a:moveTo>
                <a:lnTo>
                  <a:pt x="1003928" y="0"/>
                </a:lnTo>
                <a:lnTo>
                  <a:pt x="1003928" y="1867123"/>
                </a:lnTo>
                <a:lnTo>
                  <a:pt x="0" y="186712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253628" r="-638071" b="-43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Upscale Image"/>
          <p:cNvSpPr/>
          <p:nvPr/>
        </p:nvSpPr>
        <p:spPr>
          <a:xfrm>
            <a:off x="10464627" y="2659546"/>
            <a:ext cx="6099447" cy="3053406"/>
          </a:xfrm>
          <a:custGeom>
            <a:avLst/>
            <a:gdLst/>
            <a:ahLst/>
            <a:cxnLst/>
            <a:rect l="l" t="t" r="r" b="b"/>
            <a:pathLst>
              <a:path w="6099447" h="3053406">
                <a:moveTo>
                  <a:pt x="0" y="0"/>
                </a:moveTo>
                <a:lnTo>
                  <a:pt x="6099447" y="0"/>
                </a:lnTo>
                <a:lnTo>
                  <a:pt x="6099447" y="3053406"/>
                </a:lnTo>
                <a:lnTo>
                  <a:pt x="0" y="305340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b="-43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1146721" y="2096869"/>
            <a:ext cx="1653782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Urine bladder with sensory dysfunction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80636" y="3270149"/>
            <a:ext cx="1573648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Bladder Pressure Sensor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942801" y="3241574"/>
            <a:ext cx="1573648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Reusable Urine drainage pump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2929" y="262373"/>
            <a:ext cx="9399887" cy="613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SupraSense</a:t>
            </a:r>
            <a:r>
              <a:rPr lang="en-US" sz="3600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™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279967" y="5705406"/>
            <a:ext cx="2568215" cy="19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*Patient Application under process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9144000" y="2152143"/>
            <a:ext cx="0" cy="6151182"/>
          </a:xfrm>
          <a:prstGeom prst="line">
            <a:avLst/>
          </a:prstGeom>
          <a:ln w="28575" cap="flat">
            <a:solidFill>
              <a:srgbClr val="1800AD">
                <a:alpha val="23922"/>
              </a:srgbClr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3844660" y="9738684"/>
            <a:ext cx="4320052" cy="48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62"/>
              </a:lnSpc>
            </a:pPr>
            <a:r>
              <a:rPr lang="en-US" sz="2830" b="1" spc="96">
                <a:solidFill>
                  <a:srgbClr val="004AAD"/>
                </a:solidFill>
                <a:latin typeface="Lato Bold"/>
                <a:ea typeface="Lato Bold"/>
                <a:cs typeface="Lato Bold"/>
                <a:sym typeface="Lato Bold"/>
              </a:rPr>
              <a:t>GOMIDA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516449" y="9485018"/>
            <a:ext cx="1634014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15" tooltip="https://dataintelo.com/report/global-suprapubic-catheter-market"/>
              </a:rPr>
              <a:t>Link to research paper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/>
          <p:nvPr/>
        </p:nvGraphicFramePr>
        <p:xfrm>
          <a:off x="1600202" y="5780456"/>
          <a:ext cx="3486150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191000" imgH="4216400" progId="Excel.Sheet.12">
                  <p:embed/>
                </p:oleObj>
              </mc:Choice>
              <mc:Fallback>
                <p:oleObj name="Worksheet" r:id="rId2" imgW="4191000" imgH="421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0202" y="5780456"/>
                        <a:ext cx="3486150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/>
          <p:nvPr/>
        </p:nvGraphicFramePr>
        <p:xfrm>
          <a:off x="10744247" y="5875706"/>
          <a:ext cx="3843338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610100" imgH="4279900" progId="Excel.Sheet.12">
                  <p:embed/>
                </p:oleObj>
              </mc:Choice>
              <mc:Fallback>
                <p:oleObj name="Worksheet" r:id="rId4" imgW="4610100" imgH="4279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4247" y="5875706"/>
                        <a:ext cx="3843338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/>
          <p:nvPr/>
        </p:nvGraphicFramePr>
        <p:xfrm>
          <a:off x="839224" y="8766165"/>
          <a:ext cx="16230600" cy="571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469100" imgH="3810000" progId="Excel.Sheet.12">
                  <p:embed/>
                </p:oleObj>
              </mc:Choice>
              <mc:Fallback>
                <p:oleObj name="Worksheet" r:id="rId6" imgW="19469100" imgH="3810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9224" y="8766165"/>
                        <a:ext cx="16230600" cy="571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/>
          <p:nvPr/>
        </p:nvGraphicFramePr>
        <p:xfrm>
          <a:off x="1028700" y="974352"/>
          <a:ext cx="52292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6273800" imgH="1981200" progId="Excel.Sheet.12">
                  <p:embed/>
                </p:oleObj>
              </mc:Choice>
              <mc:Fallback>
                <p:oleObj name="Worksheet" r:id="rId8" imgW="6273800" imgH="1981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8700" y="974352"/>
                        <a:ext cx="5229225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/>
          <p:nvPr/>
        </p:nvGraphicFramePr>
        <p:xfrm>
          <a:off x="9144000" y="974352"/>
          <a:ext cx="5765006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6908800" imgH="2095500" progId="Excel.Sheet.12">
                  <p:embed/>
                </p:oleObj>
              </mc:Choice>
              <mc:Fallback>
                <p:oleObj name="Worksheet" r:id="rId10" imgW="6908800" imgH="209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44000" y="974352"/>
                        <a:ext cx="5765006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7"/>
          <p:cNvGrpSpPr/>
          <p:nvPr/>
        </p:nvGrpSpPr>
        <p:grpSpPr>
          <a:xfrm>
            <a:off x="2602070" y="2203682"/>
            <a:ext cx="5447398" cy="5270223"/>
            <a:chOff x="0" y="0"/>
            <a:chExt cx="7263198" cy="7026964"/>
          </a:xfrm>
        </p:grpSpPr>
        <p:sp>
          <p:nvSpPr>
            <p:cNvPr id="8" name="Freeform 8"/>
            <p:cNvSpPr/>
            <p:nvPr/>
          </p:nvSpPr>
          <p:spPr>
            <a:xfrm flipH="1">
              <a:off x="0" y="614544"/>
              <a:ext cx="3631599" cy="3279965"/>
            </a:xfrm>
            <a:custGeom>
              <a:avLst/>
              <a:gdLst/>
              <a:ahLst/>
              <a:cxnLst/>
              <a:rect l="l" t="t" r="r" b="b"/>
              <a:pathLst>
                <a:path w="3631599" h="3279965">
                  <a:moveTo>
                    <a:pt x="3631599" y="0"/>
                  </a:moveTo>
                  <a:lnTo>
                    <a:pt x="0" y="0"/>
                  </a:lnTo>
                  <a:lnTo>
                    <a:pt x="0" y="3279965"/>
                  </a:lnTo>
                  <a:lnTo>
                    <a:pt x="3631599" y="3279965"/>
                  </a:lnTo>
                  <a:lnTo>
                    <a:pt x="3631599" y="0"/>
                  </a:lnTo>
                  <a:close/>
                </a:path>
              </a:pathLst>
            </a:custGeom>
            <a:blipFill>
              <a:blip r:embed="rId12"/>
              <a:stretch>
                <a:fillRect l="-10182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flipH="1">
              <a:off x="3631599" y="614544"/>
              <a:ext cx="3631599" cy="3279965"/>
            </a:xfrm>
            <a:custGeom>
              <a:avLst/>
              <a:gdLst/>
              <a:ahLst/>
              <a:cxnLst/>
              <a:rect l="l" t="t" r="r" b="b"/>
              <a:pathLst>
                <a:path w="3631599" h="3279965">
                  <a:moveTo>
                    <a:pt x="3631599" y="0"/>
                  </a:moveTo>
                  <a:lnTo>
                    <a:pt x="0" y="0"/>
                  </a:lnTo>
                  <a:lnTo>
                    <a:pt x="0" y="3279965"/>
                  </a:lnTo>
                  <a:lnTo>
                    <a:pt x="3631599" y="3279965"/>
                  </a:lnTo>
                  <a:lnTo>
                    <a:pt x="3631599" y="0"/>
                  </a:lnTo>
                  <a:close/>
                </a:path>
              </a:pathLst>
            </a:custGeom>
            <a:blipFill>
              <a:blip r:embed="rId12"/>
              <a:stretch>
                <a:fillRect r="-10182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1878129" y="3224906"/>
              <a:ext cx="567066" cy="669603"/>
            </a:xfrm>
            <a:prstGeom prst="line">
              <a:avLst/>
            </a:prstGeom>
            <a:ln w="26044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11"/>
            <p:cNvSpPr/>
            <p:nvPr/>
          </p:nvSpPr>
          <p:spPr>
            <a:xfrm flipH="1">
              <a:off x="1336195" y="3224906"/>
              <a:ext cx="143194" cy="3583182"/>
            </a:xfrm>
            <a:prstGeom prst="line">
              <a:avLst/>
            </a:prstGeom>
            <a:ln w="26044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5505152" y="3305213"/>
              <a:ext cx="1251595" cy="3717596"/>
            </a:xfrm>
            <a:prstGeom prst="line">
              <a:avLst/>
            </a:prstGeom>
            <a:ln w="26044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13"/>
            <p:cNvSpPr/>
            <p:nvPr/>
          </p:nvSpPr>
          <p:spPr>
            <a:xfrm flipH="1">
              <a:off x="5041087" y="3305213"/>
              <a:ext cx="65326" cy="3502875"/>
            </a:xfrm>
            <a:prstGeom prst="line">
              <a:avLst/>
            </a:prstGeom>
            <a:ln w="26044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7804" y="3741045"/>
              <a:ext cx="1301585" cy="23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1"/>
                </a:lnSpc>
                <a:spcBef>
                  <a:spcPct val="0"/>
                </a:spcBef>
              </a:pPr>
              <a:r>
                <a:rPr lang="en-US" sz="1093">
                  <a:solidFill>
                    <a:srgbClr val="1E1E1E"/>
                  </a:solidFill>
                  <a:latin typeface="Assistant Light"/>
                  <a:ea typeface="Assistant Light"/>
                  <a:cs typeface="Assistant Light"/>
                  <a:sym typeface="Assistant Light"/>
                </a:rPr>
                <a:t>Normal Prostate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794403" y="3955766"/>
              <a:ext cx="1196679" cy="23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1"/>
                </a:lnSpc>
                <a:spcBef>
                  <a:spcPct val="0"/>
                </a:spcBef>
              </a:pPr>
              <a:r>
                <a:rPr lang="en-US" sz="1093">
                  <a:solidFill>
                    <a:srgbClr val="1E1E1E"/>
                  </a:solidFill>
                  <a:latin typeface="Assistant Light"/>
                  <a:ea typeface="Assistant Light"/>
                  <a:cs typeface="Assistant Light"/>
                  <a:sym typeface="Assistant Light"/>
                </a:rPr>
                <a:t>Normal urethra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823686" y="3741045"/>
              <a:ext cx="1419604" cy="23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1"/>
                </a:lnSpc>
                <a:spcBef>
                  <a:spcPct val="0"/>
                </a:spcBef>
              </a:pPr>
              <a:r>
                <a:rPr lang="en-US" sz="1093">
                  <a:solidFill>
                    <a:srgbClr val="1E1E1E"/>
                  </a:solidFill>
                  <a:latin typeface="Assistant Light"/>
                  <a:ea typeface="Assistant Light"/>
                  <a:cs typeface="Assistant Light"/>
                  <a:sym typeface="Assistant Light"/>
                </a:rPr>
                <a:t>Enlarged Prostate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555822" y="3955766"/>
              <a:ext cx="1458944" cy="23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1"/>
                </a:lnSpc>
                <a:spcBef>
                  <a:spcPct val="0"/>
                </a:spcBef>
              </a:pPr>
              <a:r>
                <a:rPr lang="en-US" sz="1093">
                  <a:solidFill>
                    <a:srgbClr val="1E1E1E"/>
                  </a:solidFill>
                  <a:latin typeface="Assistant Light"/>
                  <a:ea typeface="Assistant Light"/>
                  <a:cs typeface="Assistant Light"/>
                  <a:sym typeface="Assistant Light"/>
                </a:rPr>
                <a:t>Obstructed urethra</a:t>
              </a:r>
            </a:p>
          </p:txBody>
        </p:sp>
        <p:sp>
          <p:nvSpPr>
            <p:cNvPr id="18" name="AutoShape 18"/>
            <p:cNvSpPr/>
            <p:nvPr/>
          </p:nvSpPr>
          <p:spPr>
            <a:xfrm>
              <a:off x="4043515" y="214721"/>
              <a:ext cx="1062898" cy="906726"/>
            </a:xfrm>
            <a:prstGeom prst="line">
              <a:avLst/>
            </a:prstGeom>
            <a:ln w="26044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991082" y="-19050"/>
              <a:ext cx="1458944" cy="23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  <a:spcBef>
                  <a:spcPct val="0"/>
                </a:spcBef>
              </a:pPr>
              <a:r>
                <a:rPr lang="en-US" sz="1093">
                  <a:solidFill>
                    <a:srgbClr val="1E1E1E"/>
                  </a:solidFill>
                  <a:latin typeface="Assistant Light"/>
                  <a:ea typeface="Assistant Light"/>
                  <a:cs typeface="Assistant Light"/>
                  <a:sym typeface="Assistant Light"/>
                </a:rPr>
                <a:t>Urine Bladder</a:t>
              </a:r>
            </a:p>
          </p:txBody>
        </p:sp>
        <p:sp>
          <p:nvSpPr>
            <p:cNvPr id="20" name="AutoShape 20"/>
            <p:cNvSpPr/>
            <p:nvPr/>
          </p:nvSpPr>
          <p:spPr>
            <a:xfrm flipH="1">
              <a:off x="2058799" y="214721"/>
              <a:ext cx="1323711" cy="906726"/>
            </a:xfrm>
            <a:prstGeom prst="line">
              <a:avLst/>
            </a:prstGeom>
            <a:ln w="26044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917272" y="1753982"/>
            <a:ext cx="4610370" cy="3770518"/>
            <a:chOff x="0" y="0"/>
            <a:chExt cx="6147161" cy="5027357"/>
          </a:xfrm>
        </p:grpSpPr>
        <p:sp>
          <p:nvSpPr>
            <p:cNvPr id="22" name="AutoShape 22"/>
            <p:cNvSpPr/>
            <p:nvPr/>
          </p:nvSpPr>
          <p:spPr>
            <a:xfrm flipV="1">
              <a:off x="2561634" y="298489"/>
              <a:ext cx="524949" cy="2682930"/>
            </a:xfrm>
            <a:prstGeom prst="line">
              <a:avLst/>
            </a:prstGeom>
            <a:ln w="11050" cap="flat">
              <a:solidFill>
                <a:srgbClr val="442D2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3"/>
            <p:cNvSpPr/>
            <p:nvPr/>
          </p:nvSpPr>
          <p:spPr>
            <a:xfrm flipH="1">
              <a:off x="1654792" y="3837850"/>
              <a:ext cx="2733804" cy="0"/>
            </a:xfrm>
            <a:prstGeom prst="line">
              <a:avLst/>
            </a:prstGeom>
            <a:ln w="11050" cap="flat">
              <a:solidFill>
                <a:srgbClr val="442D2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6007370" cy="5027357"/>
            </a:xfrm>
            <a:custGeom>
              <a:avLst/>
              <a:gdLst/>
              <a:ahLst/>
              <a:cxnLst/>
              <a:rect l="l" t="t" r="r" b="b"/>
              <a:pathLst>
                <a:path w="6007370" h="5027357">
                  <a:moveTo>
                    <a:pt x="0" y="0"/>
                  </a:moveTo>
                  <a:lnTo>
                    <a:pt x="6007370" y="0"/>
                  </a:lnTo>
                  <a:lnTo>
                    <a:pt x="6007370" y="5027357"/>
                  </a:lnTo>
                  <a:lnTo>
                    <a:pt x="0" y="502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b="-514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 flipH="1">
              <a:off x="1891690" y="2536190"/>
              <a:ext cx="2733804" cy="0"/>
            </a:xfrm>
            <a:prstGeom prst="line">
              <a:avLst/>
            </a:prstGeom>
            <a:ln w="11050" cap="flat">
              <a:solidFill>
                <a:srgbClr val="442D2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 flipH="1">
              <a:off x="1882685" y="2865541"/>
              <a:ext cx="2733804" cy="0"/>
            </a:xfrm>
            <a:prstGeom prst="line">
              <a:avLst/>
            </a:prstGeom>
            <a:ln w="11050" cap="flat">
              <a:solidFill>
                <a:srgbClr val="442D2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697530" y="2425594"/>
              <a:ext cx="1449631" cy="207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8"/>
                </a:lnSpc>
              </a:pPr>
              <a:r>
                <a:rPr lang="en-US" sz="97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Enlarged Prostate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697530" y="2777456"/>
              <a:ext cx="724815" cy="207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8"/>
                </a:lnSpc>
              </a:pPr>
              <a:r>
                <a:rPr lang="en-US" sz="97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Stent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473683" y="3754267"/>
              <a:ext cx="826005" cy="207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8"/>
                </a:lnSpc>
              </a:pPr>
              <a:r>
                <a:rPr lang="en-US" sz="97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Urethra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857671" y="93868"/>
              <a:ext cx="801743" cy="207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58"/>
                </a:lnSpc>
              </a:pPr>
              <a:r>
                <a:rPr lang="en-US" sz="97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Bladder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355722" y="2085468"/>
            <a:ext cx="1367079" cy="284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2"/>
              </a:lnSpc>
            </a:pPr>
            <a:r>
              <a:rPr lang="en-US" sz="1454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Normal Prostate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125164" y="2085468"/>
            <a:ext cx="1475263" cy="284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2"/>
              </a:lnSpc>
            </a:pPr>
            <a:r>
              <a:rPr lang="en-US" sz="1454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Enlarged Prostate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49241" y="131035"/>
            <a:ext cx="9399887" cy="613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Biodegradable Prostate Stent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434035" y="5634420"/>
            <a:ext cx="2568215" cy="19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*Patient Application under process</a:t>
            </a:r>
          </a:p>
        </p:txBody>
      </p:sp>
      <p:sp>
        <p:nvSpPr>
          <p:cNvPr id="35" name="AutoShape 35"/>
          <p:cNvSpPr/>
          <p:nvPr/>
        </p:nvSpPr>
        <p:spPr>
          <a:xfrm flipV="1">
            <a:off x="9144000" y="2094993"/>
            <a:ext cx="0" cy="6151182"/>
          </a:xfrm>
          <a:prstGeom prst="line">
            <a:avLst/>
          </a:prstGeom>
          <a:ln w="28575" cap="flat">
            <a:solidFill>
              <a:srgbClr val="8F8D8D">
                <a:alpha val="23922"/>
              </a:srgbClr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13844660" y="9738684"/>
            <a:ext cx="4320052" cy="48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62"/>
              </a:lnSpc>
            </a:pPr>
            <a:r>
              <a:rPr lang="en-US" sz="2830" b="1" spc="96">
                <a:solidFill>
                  <a:srgbClr val="004AAD"/>
                </a:solidFill>
                <a:latin typeface="Lato Bold"/>
                <a:ea typeface="Lato Bold"/>
                <a:cs typeface="Lato Bold"/>
                <a:sym typeface="Lato Bold"/>
              </a:rPr>
              <a:t>GOMIDA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6516449" y="9581954"/>
            <a:ext cx="1634014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14" tooltip="https://www.technavio.com/report/benign-prostatic-hyperplasia-bph-devices-market-industry-analysis#:~:text=The%20benign%20prostatic%20hyperplasia%20(BPH,of%20cost%2Deffective%20treatment%20options."/>
              </a:rPr>
              <a:t>Link to research paper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/>
          <p:nvPr/>
        </p:nvGraphicFramePr>
        <p:xfrm>
          <a:off x="1028700" y="1714500"/>
          <a:ext cx="8043862" cy="754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639300" imgH="9144000" progId="Excel.Sheet.12">
                  <p:embed/>
                </p:oleObj>
              </mc:Choice>
              <mc:Fallback>
                <p:oleObj name="Worksheet" r:id="rId2" imgW="9639300" imgH="9144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8700" y="1714500"/>
                        <a:ext cx="8043862" cy="754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961464" y="650856"/>
            <a:ext cx="8043862" cy="679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Patient profile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99941" y="4690465"/>
            <a:ext cx="8043862" cy="431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Patient application under process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39238" y="4623790"/>
            <a:ext cx="9525" cy="100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1030210" y="5438775"/>
            <a:ext cx="4983324" cy="86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6213" lvl="1" indent="-268107" algn="ctr">
              <a:lnSpc>
                <a:spcPts val="3477"/>
              </a:lnSpc>
              <a:buAutoNum type="arabicPeriod"/>
            </a:pPr>
            <a:r>
              <a:rPr lang="en-US" sz="248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Biodegradable prostate stent</a:t>
            </a:r>
          </a:p>
          <a:p>
            <a:pPr marL="536213" lvl="1" indent="-268107" algn="l">
              <a:lnSpc>
                <a:spcPts val="3477"/>
              </a:lnSpc>
              <a:buAutoNum type="arabicPeriod"/>
            </a:pPr>
            <a:r>
              <a:rPr lang="en-US" sz="248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SupraSense™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844660" y="9738684"/>
            <a:ext cx="4320052" cy="48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62"/>
              </a:lnSpc>
            </a:pPr>
            <a:r>
              <a:rPr lang="en-US" sz="2830" b="1" spc="96">
                <a:solidFill>
                  <a:srgbClr val="004AAD"/>
                </a:solidFill>
                <a:latin typeface="Lato Bold"/>
                <a:ea typeface="Lato Bold"/>
                <a:cs typeface="Lato Bold"/>
                <a:sym typeface="Lato Bold"/>
              </a:rPr>
              <a:t>GOMIDA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/>
          <p:nvPr/>
        </p:nvGraphicFramePr>
        <p:xfrm>
          <a:off x="1028700" y="1265983"/>
          <a:ext cx="14016038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6814800" imgH="5943600" progId="Excel.Sheet.12">
                  <p:embed/>
                </p:oleObj>
              </mc:Choice>
              <mc:Fallback>
                <p:oleObj name="Worksheet" r:id="rId2" imgW="16814800" imgH="5943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8700" y="1265983"/>
                        <a:ext cx="14016038" cy="314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028700" y="563806"/>
            <a:ext cx="8115300" cy="464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39"/>
              </a:lnSpc>
            </a:pPr>
            <a:r>
              <a:rPr lang="en-US" sz="3999" b="1" u="sng">
                <a:solidFill>
                  <a:srgbClr val="004AAD"/>
                </a:solidFill>
                <a:latin typeface="Muli Bold"/>
                <a:ea typeface="Muli Bold"/>
                <a:cs typeface="Muli Bold"/>
                <a:sym typeface="Muli Bold"/>
              </a:rPr>
              <a:t>Competitive Landscape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844660" y="9738684"/>
            <a:ext cx="4320052" cy="48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62"/>
              </a:lnSpc>
            </a:pPr>
            <a:r>
              <a:rPr lang="en-US" sz="2830" b="1" spc="96">
                <a:solidFill>
                  <a:srgbClr val="004AAD"/>
                </a:solidFill>
                <a:latin typeface="Lato Bold"/>
                <a:ea typeface="Lato Bold"/>
                <a:cs typeface="Lato Bold"/>
                <a:sym typeface="Lato Bold"/>
              </a:rPr>
              <a:t>GOMIDA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57250" y="1281225"/>
            <a:ext cx="17639" cy="754501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857250" y="8826237"/>
            <a:ext cx="16067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H="1" flipV="1">
            <a:off x="2247407" y="7408701"/>
            <a:ext cx="0" cy="1417536"/>
          </a:xfrm>
          <a:prstGeom prst="line">
            <a:avLst/>
          </a:prstGeom>
          <a:ln w="38100" cap="flat">
            <a:solidFill>
              <a:srgbClr val="000000">
                <a:alpha val="6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flipV="1">
            <a:off x="5308818" y="5675337"/>
            <a:ext cx="0" cy="3151033"/>
          </a:xfrm>
          <a:prstGeom prst="line">
            <a:avLst/>
          </a:prstGeom>
          <a:ln w="38100" cap="flat">
            <a:solidFill>
              <a:srgbClr val="000000">
                <a:alpha val="6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H="1" flipV="1">
            <a:off x="8418510" y="7050364"/>
            <a:ext cx="1097" cy="1757395"/>
          </a:xfrm>
          <a:prstGeom prst="line">
            <a:avLst/>
          </a:prstGeom>
          <a:ln w="38100" cap="flat">
            <a:solidFill>
              <a:srgbClr val="000000">
                <a:alpha val="6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V="1">
            <a:off x="11406767" y="5462533"/>
            <a:ext cx="0" cy="3347709"/>
          </a:xfrm>
          <a:prstGeom prst="line">
            <a:avLst/>
          </a:prstGeom>
          <a:ln w="38100" cap="flat">
            <a:solidFill>
              <a:srgbClr val="000000">
                <a:alpha val="6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V="1">
            <a:off x="13040787" y="2873937"/>
            <a:ext cx="29328" cy="5933822"/>
          </a:xfrm>
          <a:prstGeom prst="line">
            <a:avLst/>
          </a:prstGeom>
          <a:ln w="38100" cap="flat">
            <a:solidFill>
              <a:srgbClr val="000000">
                <a:alpha val="6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 flipV="1">
            <a:off x="14537015" y="4575599"/>
            <a:ext cx="0" cy="4250638"/>
          </a:xfrm>
          <a:prstGeom prst="line">
            <a:avLst/>
          </a:prstGeom>
          <a:ln w="38100" cap="flat">
            <a:solidFill>
              <a:srgbClr val="000000">
                <a:alpha val="6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2247407" y="9525000"/>
            <a:ext cx="925939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63345" y="6657542"/>
            <a:ext cx="2168124" cy="75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466" b="1">
                <a:solidFill>
                  <a:srgbClr val="1462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Project initialization</a:t>
            </a:r>
          </a:p>
          <a:p>
            <a:pPr algn="ctr">
              <a:lnSpc>
                <a:spcPts val="2053"/>
              </a:lnSpc>
            </a:pPr>
            <a:r>
              <a:rPr lang="en-US" sz="1466" b="1">
                <a:solidFill>
                  <a:srgbClr val="1462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amSafex™ foley catheter </a:t>
            </a:r>
          </a:p>
        </p:txBody>
      </p:sp>
      <p:sp>
        <p:nvSpPr>
          <p:cNvPr id="12" name="TextBox 12"/>
          <p:cNvSpPr txBox="1"/>
          <p:nvPr/>
        </p:nvSpPr>
        <p:spPr>
          <a:xfrm rot="-46090">
            <a:off x="4125534" y="4924146"/>
            <a:ext cx="2366185" cy="75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466" b="1">
                <a:solidFill>
                  <a:srgbClr val="1462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amSafex™ Foley catheter’s primary review - Design optimization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63931" y="6464128"/>
            <a:ext cx="2708815" cy="586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6" b="1">
                <a:solidFill>
                  <a:srgbClr val="58699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Market launch of amSafex™ Foley Catheter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72747" y="4458093"/>
            <a:ext cx="3268040" cy="100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466" b="1">
                <a:solidFill>
                  <a:srgbClr val="1462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amSafex™ partner manufacturing</a:t>
            </a:r>
          </a:p>
          <a:p>
            <a:pPr algn="ctr">
              <a:lnSpc>
                <a:spcPts val="2053"/>
              </a:lnSpc>
            </a:pPr>
            <a:endParaRPr lang="en-US" sz="1466" b="1">
              <a:solidFill>
                <a:srgbClr val="14623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053"/>
              </a:lnSpc>
            </a:pPr>
            <a:r>
              <a:rPr lang="en-US" sz="1466" b="1">
                <a:solidFill>
                  <a:srgbClr val="1462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SupraSense™ Final prototyping &amp; regulatory submission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18263" y="1128424"/>
            <a:ext cx="4205616" cy="132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466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Acquisition of FDA approved manufacturing plant in India or southeast </a:t>
            </a:r>
            <a:r>
              <a:rPr lang="en-US" sz="1466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asia</a:t>
            </a:r>
            <a:endParaRPr lang="en-US" sz="1466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053"/>
              </a:lnSpc>
            </a:pPr>
            <a:endParaRPr lang="en-US" sz="1466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053"/>
              </a:lnSpc>
            </a:pPr>
            <a:r>
              <a:rPr lang="en-US" sz="1466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Signing of amSafex™ contract manufacturing license to China, Europe and US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44660" y="2381378"/>
            <a:ext cx="2904829" cy="2404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466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Global partner manufacturing outlook or plant acquisition </a:t>
            </a:r>
          </a:p>
          <a:p>
            <a:pPr algn="ctr">
              <a:lnSpc>
                <a:spcPts val="2053"/>
              </a:lnSpc>
            </a:pPr>
            <a:endParaRPr lang="en-US" sz="1466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053"/>
              </a:lnSpc>
            </a:pPr>
            <a:r>
              <a:rPr lang="en-US" sz="1466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Launch of SupraSense™ and amSmart urine bag</a:t>
            </a:r>
          </a:p>
          <a:p>
            <a:pPr algn="ctr">
              <a:lnSpc>
                <a:spcPts val="2053"/>
              </a:lnSpc>
            </a:pPr>
            <a:endParaRPr lang="en-US" sz="1466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053"/>
              </a:lnSpc>
            </a:pPr>
            <a:endParaRPr lang="en-US" sz="1466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053"/>
              </a:lnSpc>
            </a:pPr>
            <a:r>
              <a:rPr lang="en-US" sz="1466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Clinical evaluation of </a:t>
            </a:r>
            <a:r>
              <a:rPr lang="en-US" sz="1466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BiPS</a:t>
            </a:r>
            <a:endParaRPr lang="en-US" sz="1466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053"/>
              </a:lnSpc>
            </a:pPr>
            <a:endParaRPr lang="en-US" sz="1466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87450" y="9016752"/>
            <a:ext cx="719915" cy="241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11"/>
              </a:lnSpc>
            </a:pPr>
            <a:r>
              <a:rPr lang="en-US" sz="13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Q2 2023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30500" y="9016752"/>
            <a:ext cx="719915" cy="241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11"/>
              </a:lnSpc>
            </a:pPr>
            <a:r>
              <a:rPr lang="en-US" sz="13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Q4 2023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73550" y="9016752"/>
            <a:ext cx="719915" cy="241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11"/>
              </a:lnSpc>
            </a:pPr>
            <a:r>
              <a:rPr lang="en-US" sz="13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Q2 2024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16600" y="9016752"/>
            <a:ext cx="719915" cy="241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11"/>
              </a:lnSpc>
            </a:pPr>
            <a:r>
              <a:rPr lang="en-US" sz="13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Q3 2024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059650" y="9016752"/>
            <a:ext cx="719915" cy="241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11"/>
              </a:lnSpc>
            </a:pPr>
            <a:r>
              <a:rPr lang="en-US" sz="13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Q1 2025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98715" y="9016752"/>
            <a:ext cx="719915" cy="241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11"/>
              </a:lnSpc>
            </a:pPr>
            <a:r>
              <a:rPr lang="en-US" sz="13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Q2 2025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63340" y="9648825"/>
            <a:ext cx="719915" cy="241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11"/>
              </a:lnSpc>
            </a:pPr>
            <a:r>
              <a:rPr lang="en-US" sz="13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FY 23-25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4889" y="325468"/>
            <a:ext cx="5788450" cy="679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Roadmap Review</a:t>
            </a:r>
          </a:p>
        </p:txBody>
      </p:sp>
      <p:sp>
        <p:nvSpPr>
          <p:cNvPr id="25" name="AutoShape 25"/>
          <p:cNvSpPr/>
          <p:nvPr/>
        </p:nvSpPr>
        <p:spPr>
          <a:xfrm flipH="1" flipV="1">
            <a:off x="3790457" y="6409892"/>
            <a:ext cx="0" cy="2416345"/>
          </a:xfrm>
          <a:prstGeom prst="line">
            <a:avLst/>
          </a:prstGeom>
          <a:ln w="38100" cap="flat">
            <a:solidFill>
              <a:srgbClr val="000000">
                <a:alpha val="6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2706395" y="5912014"/>
            <a:ext cx="2168124" cy="49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466" b="1">
                <a:solidFill>
                  <a:srgbClr val="1462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Project initialization</a:t>
            </a:r>
          </a:p>
          <a:p>
            <a:pPr algn="ctr">
              <a:lnSpc>
                <a:spcPts val="2053"/>
              </a:lnSpc>
            </a:pPr>
            <a:r>
              <a:rPr lang="en-US" sz="1466" b="1">
                <a:solidFill>
                  <a:srgbClr val="1462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Smart Urine bag </a:t>
            </a:r>
          </a:p>
        </p:txBody>
      </p:sp>
      <p:sp>
        <p:nvSpPr>
          <p:cNvPr id="27" name="AutoShape 27"/>
          <p:cNvSpPr/>
          <p:nvPr/>
        </p:nvSpPr>
        <p:spPr>
          <a:xfrm flipV="1">
            <a:off x="6851868" y="4596134"/>
            <a:ext cx="14444" cy="4229980"/>
          </a:xfrm>
          <a:prstGeom prst="line">
            <a:avLst/>
          </a:prstGeom>
          <a:ln w="38100" cap="flat">
            <a:solidFill>
              <a:srgbClr val="000000">
                <a:alpha val="6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 rot="-46090">
            <a:off x="4881263" y="2578436"/>
            <a:ext cx="3976507" cy="201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466" b="1">
                <a:solidFill>
                  <a:srgbClr val="1462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Project initialization of</a:t>
            </a:r>
          </a:p>
          <a:p>
            <a:pPr algn="ctr">
              <a:lnSpc>
                <a:spcPts val="2053"/>
              </a:lnSpc>
            </a:pPr>
            <a:r>
              <a:rPr lang="en-US" sz="1466" b="1">
                <a:solidFill>
                  <a:srgbClr val="1462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BiPS and SupraSense™</a:t>
            </a:r>
          </a:p>
          <a:p>
            <a:pPr algn="ctr">
              <a:lnSpc>
                <a:spcPts val="2053"/>
              </a:lnSpc>
            </a:pPr>
            <a:endParaRPr lang="en-US" sz="1466" b="1">
              <a:solidFill>
                <a:srgbClr val="14623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053"/>
              </a:lnSpc>
            </a:pPr>
            <a:r>
              <a:rPr lang="en-US" sz="1466" b="1">
                <a:solidFill>
                  <a:srgbClr val="1462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amSafex™ Foley catheter’s  </a:t>
            </a:r>
          </a:p>
          <a:p>
            <a:pPr algn="ctr">
              <a:lnSpc>
                <a:spcPts val="2053"/>
              </a:lnSpc>
            </a:pPr>
            <a:r>
              <a:rPr lang="en-US" sz="1466" b="1">
                <a:solidFill>
                  <a:srgbClr val="1462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Regulatory filing</a:t>
            </a:r>
          </a:p>
          <a:p>
            <a:pPr algn="ctr">
              <a:lnSpc>
                <a:spcPts val="2053"/>
              </a:lnSpc>
            </a:pPr>
            <a:endParaRPr lang="en-US" sz="1466" b="1">
              <a:solidFill>
                <a:srgbClr val="14623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053"/>
              </a:lnSpc>
            </a:pPr>
            <a:r>
              <a:rPr lang="en-US" sz="1466" b="1">
                <a:solidFill>
                  <a:srgbClr val="1462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BiPS -Biodegradable material development at IIT Roorkie @ final prototyping</a:t>
            </a:r>
          </a:p>
        </p:txBody>
      </p:sp>
      <p:sp>
        <p:nvSpPr>
          <p:cNvPr id="29" name="AutoShape 29"/>
          <p:cNvSpPr/>
          <p:nvPr/>
        </p:nvSpPr>
        <p:spPr>
          <a:xfrm flipH="1" flipV="1">
            <a:off x="9956364" y="6160436"/>
            <a:ext cx="2308" cy="2665934"/>
          </a:xfrm>
          <a:prstGeom prst="line">
            <a:avLst/>
          </a:prstGeom>
          <a:ln w="38100" cap="flat">
            <a:solidFill>
              <a:srgbClr val="000000">
                <a:alpha val="6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8569574" y="5662558"/>
            <a:ext cx="2773174" cy="49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466" b="1">
                <a:solidFill>
                  <a:srgbClr val="1462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Smart Urine Bag’s - Regulatory Submission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137779" y="9016752"/>
            <a:ext cx="719915" cy="241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11"/>
              </a:lnSpc>
            </a:pPr>
            <a:r>
              <a:rPr lang="en-US" sz="13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Q3 2025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680829" y="9016752"/>
            <a:ext cx="719915" cy="22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11"/>
              </a:lnSpc>
            </a:pPr>
            <a:r>
              <a:rPr lang="en-US" sz="1365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Q2 2026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223879" y="9016752"/>
            <a:ext cx="719915" cy="22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11"/>
              </a:lnSpc>
            </a:pPr>
            <a:r>
              <a:rPr lang="en-US" sz="1365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Q4 207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766929" y="9016752"/>
            <a:ext cx="495796" cy="22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1"/>
              </a:lnSpc>
            </a:pPr>
            <a:r>
              <a:rPr lang="en-US" sz="1365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2028</a:t>
            </a:r>
          </a:p>
        </p:txBody>
      </p:sp>
      <p:sp>
        <p:nvSpPr>
          <p:cNvPr id="35" name="AutoShape 35"/>
          <p:cNvSpPr/>
          <p:nvPr/>
        </p:nvSpPr>
        <p:spPr>
          <a:xfrm flipV="1">
            <a:off x="15989430" y="6119232"/>
            <a:ext cx="0" cy="2688527"/>
          </a:xfrm>
          <a:prstGeom prst="line">
            <a:avLst/>
          </a:prstGeom>
          <a:ln w="38100" cap="flat">
            <a:solidFill>
              <a:srgbClr val="000000">
                <a:alpha val="6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14537015" y="5368073"/>
            <a:ext cx="2904829" cy="75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466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Via. contract manufacturing and acquisition targeting multiple continents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844660" y="9738684"/>
            <a:ext cx="4320052" cy="48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62"/>
              </a:lnSpc>
            </a:pPr>
            <a:r>
              <a:rPr lang="en-US" sz="2830" b="1" spc="96">
                <a:solidFill>
                  <a:srgbClr val="004AAD"/>
                </a:solidFill>
                <a:latin typeface="Lato Bold"/>
                <a:ea typeface="Lato Bold"/>
                <a:cs typeface="Lato Bold"/>
                <a:sym typeface="Lato Bold"/>
              </a:rPr>
              <a:t>GOMIDA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870</Words>
  <Application>Microsoft Macintosh PowerPoint</Application>
  <PresentationFormat>Custom</PresentationFormat>
  <Paragraphs>134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Lato Bold</vt:lpstr>
      <vt:lpstr>Assistant Light</vt:lpstr>
      <vt:lpstr>Canva Sans Bold</vt:lpstr>
      <vt:lpstr>Canva Sans</vt:lpstr>
      <vt:lpstr>Assistant Bold</vt:lpstr>
      <vt:lpstr>Aileron</vt:lpstr>
      <vt:lpstr>Calibri</vt:lpstr>
      <vt:lpstr>Muli</vt:lpstr>
      <vt:lpstr>Muli Bold</vt:lpstr>
      <vt:lpstr>Aptos</vt:lpstr>
      <vt:lpstr>Lato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USD - Gomida Deck V2.03.1</dc:title>
  <cp:lastModifiedBy>Sunil</cp:lastModifiedBy>
  <cp:revision>3</cp:revision>
  <dcterms:created xsi:type="dcterms:W3CDTF">2006-08-16T00:00:00Z</dcterms:created>
  <dcterms:modified xsi:type="dcterms:W3CDTF">2026-06-24T17:23:26Z</dcterms:modified>
  <dc:identifier>DAG4pi0Pw9Y</dc:identifier>
</cp:coreProperties>
</file>