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9" r:id="rId7"/>
    <p:sldId id="261" r:id="rId8"/>
    <p:sldId id="262" r:id="rId9"/>
    <p:sldId id="263" r:id="rId10"/>
    <p:sldId id="686" r:id="rId11"/>
    <p:sldId id="267" r:id="rId12"/>
    <p:sldId id="264" r:id="rId13"/>
    <p:sldId id="266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4FDF3"/>
    <a:srgbClr val="2DD4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–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EBBBCC-DAD2-459C-BE2E-F6DE35CF9A28}" styleName="Dark Style 2 –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–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Light Style 3 –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–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314"/>
    <p:restoredTop sz="94551"/>
  </p:normalViewPr>
  <p:slideViewPr>
    <p:cSldViewPr snapToGrid="0" snapToObjects="1">
      <p:cViewPr varScale="1">
        <p:scale>
          <a:sx n="91" d="100"/>
          <a:sy n="91" d="100"/>
        </p:scale>
        <p:origin x="192" y="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A59C88-B161-F541-96A0-CD2291A21F2B}" type="datetimeFigureOut">
              <a:rPr lang="en-US" smtClean="0"/>
              <a:t>6/19/26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846FDA-3161-5442-8057-E0AEE71C9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171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740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6/19/26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6/19/26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6/19/26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6/19/26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6/19/26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6/19/26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6/19/26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392" y="0"/>
            <a:ext cx="12191695" cy="6858000"/>
          </a:xfrm>
          <a:prstGeom prst="rect">
            <a:avLst/>
          </a:prstGeom>
          <a:solidFill>
            <a:srgbClr val="2DD4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srgbClr val="002060"/>
              </a:solidFill>
            </a:endParaRPr>
          </a:p>
        </p:txBody>
      </p:sp>
      <p:pic>
        <p:nvPicPr>
          <p:cNvPr id="4" name="Picture 3" descr="gomida_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0" y="1506466"/>
            <a:ext cx="4493721" cy="8709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53440" y="2474899"/>
            <a:ext cx="10515600" cy="692497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lang="en-US" sz="2100" dirty="0">
                <a:solidFill>
                  <a:srgbClr val="002060"/>
                </a:solidFill>
                <a:latin typeface="Trebuchet MS"/>
              </a:rPr>
              <a:t>P</a:t>
            </a:r>
            <a:r>
              <a:rPr sz="2100" b="0" dirty="0">
                <a:solidFill>
                  <a:srgbClr val="002060"/>
                </a:solidFill>
                <a:latin typeface="Trebuchet MS"/>
              </a:rPr>
              <a:t>atent-protected urology innovations</a:t>
            </a:r>
            <a:endParaRPr lang="en-US" sz="2100" b="0" dirty="0">
              <a:solidFill>
                <a:srgbClr val="002060"/>
              </a:solidFill>
              <a:latin typeface="Trebuchet MS"/>
            </a:endParaRPr>
          </a:p>
          <a:p>
            <a:r>
              <a:rPr lang="en-IN" sz="2400" b="1" dirty="0">
                <a:solidFill>
                  <a:srgbClr val="002060"/>
                </a:solidFill>
                <a:latin typeface="Trebuchet MS"/>
              </a:rPr>
              <a:t>Approved in India. Patented in the US - </a:t>
            </a:r>
            <a:r>
              <a:rPr sz="2100" b="0" dirty="0">
                <a:solidFill>
                  <a:srgbClr val="002060"/>
                </a:solidFill>
                <a:latin typeface="Trebuchet MS"/>
              </a:rPr>
              <a:t>ready for the worl</a:t>
            </a:r>
            <a:r>
              <a:rPr lang="en-US" sz="2100" b="0" dirty="0">
                <a:solidFill>
                  <a:srgbClr val="002060"/>
                </a:solidFill>
                <a:latin typeface="Trebuchet MS"/>
              </a:rPr>
              <a:t>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41248" y="3840480"/>
            <a:ext cx="10515600" cy="215444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400" b="0" dirty="0">
                <a:solidFill>
                  <a:srgbClr val="002060"/>
                </a:solidFill>
                <a:latin typeface="Calibri"/>
              </a:rPr>
              <a:t>amSafeX® Urethra-Safe Catheter  +  amSmart® Urine Bag  |  Zero injuries in 125 patients (Elsevier, 2025)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715248" y="457200"/>
            <a:ext cx="10515600" cy="353943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200" b="0" dirty="0">
                <a:solidFill>
                  <a:srgbClr val="002060"/>
                </a:solidFill>
                <a:latin typeface="Calibri"/>
              </a:rPr>
              <a:t>Investor Briefing  |  June 2026  |  Strictly Confidential</a:t>
            </a:r>
          </a:p>
          <a:p>
            <a:pPr algn="l"/>
            <a:endParaRPr sz="1100" b="0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1EF299E-2E0F-6243-BC9E-CFB0F259CD3F}"/>
              </a:ext>
            </a:extLst>
          </p:cNvPr>
          <p:cNvSpPr txBox="1"/>
          <p:nvPr/>
        </p:nvSpPr>
        <p:spPr>
          <a:xfrm>
            <a:off x="841248" y="4428204"/>
            <a:ext cx="592836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500" b="0" dirty="0">
                <a:solidFill>
                  <a:srgbClr val="002060"/>
                </a:solidFill>
                <a:latin typeface="Calibri"/>
              </a:rPr>
              <a:t>•  CDSCO approved &amp; selling in India today</a:t>
            </a:r>
          </a:p>
          <a:p>
            <a:pPr algn="l"/>
            <a:r>
              <a:rPr sz="1500" b="0" dirty="0">
                <a:solidFill>
                  <a:srgbClr val="002060"/>
                </a:solidFill>
                <a:latin typeface="Calibri"/>
              </a:rPr>
              <a:t>•  India Patent 587173 + US Patent 12,419,777 B2 granted</a:t>
            </a:r>
          </a:p>
          <a:p>
            <a:pPr algn="l"/>
            <a:r>
              <a:rPr sz="1500" b="0" dirty="0">
                <a:solidFill>
                  <a:srgbClr val="002060"/>
                </a:solidFill>
                <a:latin typeface="Calibri"/>
              </a:rPr>
              <a:t>•  Zero injuries in 125 patients — published, peer-reviewed (Elsevier 2025)</a:t>
            </a:r>
          </a:p>
          <a:p>
            <a:pPr algn="l"/>
            <a:r>
              <a:rPr sz="1500" b="0" dirty="0">
                <a:solidFill>
                  <a:srgbClr val="002060"/>
                </a:solidFill>
                <a:latin typeface="Calibri"/>
              </a:rPr>
              <a:t>•  Interconnected products: every catheter patient is a urine-bag customer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513AC2-3C2B-C194-F2A2-56BF540EE957}"/>
              </a:ext>
            </a:extLst>
          </p:cNvPr>
          <p:cNvSpPr txBox="1"/>
          <p:nvPr/>
        </p:nvSpPr>
        <p:spPr>
          <a:xfrm>
            <a:off x="822960" y="5980176"/>
            <a:ext cx="10515600" cy="369332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300" b="1" dirty="0">
                <a:solidFill>
                  <a:srgbClr val="002060"/>
                </a:solidFill>
                <a:latin typeface="Calibri"/>
              </a:rPr>
              <a:t>Sunil Singh — </a:t>
            </a:r>
            <a:r>
              <a:rPr sz="1300" b="1" dirty="0" err="1">
                <a:solidFill>
                  <a:srgbClr val="002060"/>
                </a:solidFill>
                <a:latin typeface="Calibri"/>
              </a:rPr>
              <a:t>sunil.singh@gomidamed.com</a:t>
            </a:r>
            <a:r>
              <a:rPr sz="1300" b="1" dirty="0">
                <a:solidFill>
                  <a:srgbClr val="002060"/>
                </a:solidFill>
                <a:latin typeface="Calibri"/>
              </a:rPr>
              <a:t> — +91 95609 25518</a:t>
            </a:r>
          </a:p>
          <a:p>
            <a:pPr algn="l"/>
            <a:r>
              <a:rPr sz="1100" b="0" dirty="0" err="1">
                <a:solidFill>
                  <a:srgbClr val="002060"/>
                </a:solidFill>
                <a:latin typeface="Calibri"/>
              </a:rPr>
              <a:t>Gomida</a:t>
            </a:r>
            <a:r>
              <a:rPr sz="1100" b="0" dirty="0">
                <a:solidFill>
                  <a:srgbClr val="002060"/>
                </a:solidFill>
                <a:latin typeface="Calibri"/>
              </a:rPr>
              <a:t> SAS, 310 Avenue Eugène </a:t>
            </a:r>
            <a:r>
              <a:rPr sz="1100" b="0" dirty="0" err="1">
                <a:solidFill>
                  <a:srgbClr val="002060"/>
                </a:solidFill>
                <a:latin typeface="Calibri"/>
              </a:rPr>
              <a:t>Avinée</a:t>
            </a:r>
            <a:r>
              <a:rPr sz="1100" b="0" dirty="0">
                <a:solidFill>
                  <a:srgbClr val="002060"/>
                </a:solidFill>
                <a:latin typeface="Calibri"/>
              </a:rPr>
              <a:t>, Parc </a:t>
            </a:r>
            <a:r>
              <a:rPr sz="1100" b="0" dirty="0" err="1">
                <a:solidFill>
                  <a:srgbClr val="002060"/>
                </a:solidFill>
                <a:latin typeface="Calibri"/>
              </a:rPr>
              <a:t>Eurasanté</a:t>
            </a:r>
            <a:r>
              <a:rPr sz="1100" b="0" dirty="0">
                <a:solidFill>
                  <a:srgbClr val="002060"/>
                </a:solidFill>
                <a:latin typeface="Calibri"/>
              </a:rPr>
              <a:t>, 59120 Loos, France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DCFADA-5B7B-ABE4-7459-EE56CB4E71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49" y="211062"/>
            <a:ext cx="925830" cy="92583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B96E274-63AD-009A-7453-BB2D9927FA9C}"/>
              </a:ext>
            </a:extLst>
          </p:cNvPr>
          <p:cNvSpPr txBox="1"/>
          <p:nvPr/>
        </p:nvSpPr>
        <p:spPr>
          <a:xfrm>
            <a:off x="502920" y="292608"/>
            <a:ext cx="1115568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>
            <a:defPPr>
              <a:defRPr lang="en-US"/>
            </a:defPPr>
            <a:lvl1pPr indent="0">
              <a:buNone/>
              <a:defRPr b="1" kern="0" spc="300">
                <a:solidFill>
                  <a:srgbClr val="2DD4BF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Model 1 - UD 5.5 Million : Contract Manufacturing &amp; </a:t>
            </a:r>
            <a:r>
              <a:rPr dirty="0">
                <a:solidFill>
                  <a:schemeClr val="tx1"/>
                </a:solidFill>
              </a:rPr>
              <a:t>Product Sales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C32C958-E9B4-52EE-4189-1239A5834874}"/>
              </a:ext>
            </a:extLst>
          </p:cNvPr>
          <p:cNvCxnSpPr>
            <a:cxnSpLocks/>
          </p:cNvCxnSpPr>
          <p:nvPr/>
        </p:nvCxnSpPr>
        <p:spPr>
          <a:xfrm>
            <a:off x="0" y="841248"/>
            <a:ext cx="7805057" cy="0"/>
          </a:xfrm>
          <a:prstGeom prst="line">
            <a:avLst/>
          </a:prstGeom>
          <a:ln w="69850"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4A54F254-DFF6-0066-CAF9-892144F4EE22}"/>
              </a:ext>
            </a:extLst>
          </p:cNvPr>
          <p:cNvSpPr txBox="1"/>
          <p:nvPr/>
        </p:nvSpPr>
        <p:spPr>
          <a:xfrm>
            <a:off x="485987" y="6355512"/>
            <a:ext cx="11155680" cy="200055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>
            <a:defPPr>
              <a:defRPr lang="en-US"/>
            </a:defPPr>
            <a:lvl1pPr>
              <a:defRPr sz="1300" b="1">
                <a:solidFill>
                  <a:srgbClr val="002060"/>
                </a:solidFill>
                <a:latin typeface="Calibri"/>
              </a:defRPr>
            </a:lvl1pPr>
          </a:lstStyle>
          <a:p>
            <a:r>
              <a:rPr dirty="0"/>
              <a:t>No plant, PAT-positive from Year </a:t>
            </a:r>
            <a:r>
              <a:rPr lang="en-US" dirty="0"/>
              <a:t>3</a:t>
            </a:r>
            <a:r>
              <a:rPr dirty="0"/>
              <a:t>;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AEB3B48-DD0A-C7DC-1E99-DA94FE8324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5937457"/>
              </p:ext>
            </p:extLst>
          </p:nvPr>
        </p:nvGraphicFramePr>
        <p:xfrm>
          <a:off x="485987" y="2988886"/>
          <a:ext cx="10825479" cy="32494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11324">
                  <a:extLst>
                    <a:ext uri="{9D8B030D-6E8A-4147-A177-3AD203B41FA5}">
                      <a16:colId xmlns:a16="http://schemas.microsoft.com/office/drawing/2014/main" val="2897259529"/>
                    </a:ext>
                  </a:extLst>
                </a:gridCol>
                <a:gridCol w="1202831">
                  <a:extLst>
                    <a:ext uri="{9D8B030D-6E8A-4147-A177-3AD203B41FA5}">
                      <a16:colId xmlns:a16="http://schemas.microsoft.com/office/drawing/2014/main" val="2789936527"/>
                    </a:ext>
                  </a:extLst>
                </a:gridCol>
                <a:gridCol w="1202831">
                  <a:extLst>
                    <a:ext uri="{9D8B030D-6E8A-4147-A177-3AD203B41FA5}">
                      <a16:colId xmlns:a16="http://schemas.microsoft.com/office/drawing/2014/main" val="1233818440"/>
                    </a:ext>
                  </a:extLst>
                </a:gridCol>
                <a:gridCol w="1202831">
                  <a:extLst>
                    <a:ext uri="{9D8B030D-6E8A-4147-A177-3AD203B41FA5}">
                      <a16:colId xmlns:a16="http://schemas.microsoft.com/office/drawing/2014/main" val="1336968585"/>
                    </a:ext>
                  </a:extLst>
                </a:gridCol>
                <a:gridCol w="1202831">
                  <a:extLst>
                    <a:ext uri="{9D8B030D-6E8A-4147-A177-3AD203B41FA5}">
                      <a16:colId xmlns:a16="http://schemas.microsoft.com/office/drawing/2014/main" val="293955425"/>
                    </a:ext>
                  </a:extLst>
                </a:gridCol>
                <a:gridCol w="1202831">
                  <a:extLst>
                    <a:ext uri="{9D8B030D-6E8A-4147-A177-3AD203B41FA5}">
                      <a16:colId xmlns:a16="http://schemas.microsoft.com/office/drawing/2014/main" val="2266910358"/>
                    </a:ext>
                  </a:extLst>
                </a:gridCol>
              </a:tblGrid>
              <a:tr h="22826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1300" b="1" u="none" strike="noStrike" dirty="0">
                          <a:effectLst/>
                        </a:rPr>
                        <a:t>P&amp;L (asset-light)</a:t>
                      </a:r>
                      <a:endParaRPr lang="en-IN" sz="1300" b="1" i="0" u="none" strike="noStrike" dirty="0">
                        <a:solidFill>
                          <a:srgbClr val="1E276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2DD4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IN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2DD4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IN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2DD4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IN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2DD4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IN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2DD4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IN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2DD4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3073926"/>
                  </a:ext>
                </a:extLst>
              </a:tr>
              <a:tr h="20141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1000" u="none" strike="noStrike" dirty="0">
                          <a:effectLst/>
                        </a:rPr>
                        <a:t>USD Million</a:t>
                      </a:r>
                      <a:endParaRPr lang="en-IN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000" u="none" strike="noStrike" dirty="0">
                          <a:effectLst/>
                        </a:rPr>
                        <a:t>Year 1</a:t>
                      </a:r>
                      <a:endParaRPr lang="en-IN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000" u="none" strike="noStrike" dirty="0">
                          <a:effectLst/>
                        </a:rPr>
                        <a:t>Year 2</a:t>
                      </a:r>
                      <a:endParaRPr lang="en-IN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000" u="none" strike="noStrike">
                          <a:effectLst/>
                        </a:rPr>
                        <a:t>Year 3</a:t>
                      </a:r>
                      <a:endParaRPr lang="en-IN" sz="10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000" u="none" strike="noStrike" dirty="0">
                          <a:effectLst/>
                        </a:rPr>
                        <a:t>Year 4</a:t>
                      </a:r>
                      <a:endParaRPr lang="en-IN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000" u="none" strike="noStrike">
                          <a:effectLst/>
                        </a:rPr>
                        <a:t>Year 5</a:t>
                      </a:r>
                      <a:endParaRPr lang="en-IN" sz="10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07211309"/>
                  </a:ext>
                </a:extLst>
              </a:tr>
              <a:tr h="20141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1000" u="none" strike="noStrike" dirty="0">
                          <a:effectLst/>
                        </a:rPr>
                        <a:t>Revenue</a:t>
                      </a:r>
                      <a:endParaRPr lang="en-IN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A4FD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IN" sz="1000" b="1" u="none" strike="noStrike" dirty="0">
                          <a:effectLst/>
                        </a:rPr>
                        <a:t>5.3</a:t>
                      </a:r>
                      <a:endParaRPr lang="en-IN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A4FD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IN" sz="1000" b="1" u="none" strike="noStrike" dirty="0">
                          <a:effectLst/>
                        </a:rPr>
                        <a:t>15.4</a:t>
                      </a:r>
                      <a:endParaRPr lang="en-IN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A4FD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IN" sz="1000" b="1" u="none" strike="noStrike" dirty="0">
                          <a:effectLst/>
                        </a:rPr>
                        <a:t>42.9</a:t>
                      </a:r>
                      <a:endParaRPr lang="en-IN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A4FD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IN" sz="1000" b="1" u="none" strike="noStrike" dirty="0">
                          <a:effectLst/>
                        </a:rPr>
                        <a:t>73.1</a:t>
                      </a:r>
                      <a:endParaRPr lang="en-IN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A4FD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IN" sz="1000" b="1" u="none" strike="noStrike" dirty="0">
                          <a:effectLst/>
                        </a:rPr>
                        <a:t>98.5</a:t>
                      </a:r>
                      <a:endParaRPr lang="en-IN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A4FD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2789900"/>
                  </a:ext>
                </a:extLst>
              </a:tr>
              <a:tr h="20141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1000" u="none" strike="noStrike">
                          <a:effectLst/>
                        </a:rPr>
                        <a:t>Contract manufacturing cost (CMO)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IN" sz="1000" u="none" strike="noStrike">
                          <a:effectLst/>
                        </a:rPr>
                        <a:t>(2.7)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IN" sz="1000" u="none" strike="noStrike" dirty="0">
                          <a:effectLst/>
                        </a:rPr>
                        <a:t>(7.4)</a:t>
                      </a:r>
                      <a:endParaRPr lang="en-IN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IN" sz="1000" u="none" strike="noStrike" dirty="0">
                          <a:effectLst/>
                        </a:rPr>
                        <a:t>(18.0)</a:t>
                      </a:r>
                      <a:endParaRPr lang="en-IN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IN" sz="1000" u="none" strike="noStrike" dirty="0">
                          <a:effectLst/>
                        </a:rPr>
                        <a:t>(28.5)</a:t>
                      </a:r>
                      <a:endParaRPr lang="en-IN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IN" sz="1000" u="none" strike="noStrike" dirty="0">
                          <a:effectLst/>
                        </a:rPr>
                        <a:t>(36.4)</a:t>
                      </a:r>
                      <a:endParaRPr lang="en-IN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87815816"/>
                  </a:ext>
                </a:extLst>
              </a:tr>
              <a:tr h="20141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1100" u="none" strike="noStrike">
                          <a:effectLst/>
                        </a:rPr>
                        <a:t>Gross Profit</a:t>
                      </a:r>
                      <a:endParaRPr lang="en-IN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IN" sz="1100" u="none" strike="noStrike">
                          <a:effectLst/>
                        </a:rPr>
                        <a:t>2.7</a:t>
                      </a:r>
                      <a:endParaRPr lang="en-IN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IN" sz="1100" u="none" strike="noStrike" dirty="0">
                          <a:effectLst/>
                        </a:rPr>
                        <a:t>8.0</a:t>
                      </a:r>
                      <a:endParaRPr lang="en-IN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IN" sz="1100" u="none" strike="noStrike" dirty="0">
                          <a:effectLst/>
                        </a:rPr>
                        <a:t>24.9</a:t>
                      </a:r>
                      <a:endParaRPr lang="en-IN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IN" sz="1100" u="none" strike="noStrike" dirty="0">
                          <a:effectLst/>
                        </a:rPr>
                        <a:t>44.6</a:t>
                      </a:r>
                      <a:endParaRPr lang="en-IN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IN" sz="1100" u="none" strike="noStrike">
                          <a:effectLst/>
                        </a:rPr>
                        <a:t>62.1</a:t>
                      </a:r>
                      <a:endParaRPr lang="en-IN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88860790"/>
                  </a:ext>
                </a:extLst>
              </a:tr>
              <a:tr h="20141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1000" u="none" strike="noStrike">
                          <a:effectLst/>
                        </a:rPr>
                        <a:t>R&amp;D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IN" sz="1000" u="none" strike="noStrike">
                          <a:effectLst/>
                        </a:rPr>
                        <a:t>(0.5)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IN" sz="1000" u="none" strike="noStrike">
                          <a:effectLst/>
                        </a:rPr>
                        <a:t>(1.4)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IN" sz="1000" u="none" strike="noStrike">
                          <a:effectLst/>
                        </a:rPr>
                        <a:t>(3.4)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IN" sz="1000" u="none" strike="noStrike">
                          <a:effectLst/>
                        </a:rPr>
                        <a:t>(5.8)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IN" sz="1000" u="none" strike="noStrike">
                          <a:effectLst/>
                        </a:rPr>
                        <a:t>(7.9)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20409203"/>
                  </a:ext>
                </a:extLst>
              </a:tr>
              <a:tr h="20141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1000" u="none" strike="noStrike">
                          <a:effectLst/>
                        </a:rPr>
                        <a:t>Sales &amp; Marketing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IN" sz="1000" u="none" strike="noStrike">
                          <a:effectLst/>
                        </a:rPr>
                        <a:t>(1.9)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IN" sz="1000" u="none" strike="noStrike">
                          <a:effectLst/>
                        </a:rPr>
                        <a:t>(4.0)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IN" sz="1000" u="none" strike="noStrike">
                          <a:effectLst/>
                        </a:rPr>
                        <a:t>(9.4)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IN" sz="1000" u="none" strike="noStrike">
                          <a:effectLst/>
                        </a:rPr>
                        <a:t>(14.6)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IN" sz="1000" u="none" strike="noStrike">
                          <a:effectLst/>
                        </a:rPr>
                        <a:t>(17.7)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3451603"/>
                  </a:ext>
                </a:extLst>
              </a:tr>
              <a:tr h="20141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1000" u="none" strike="noStrike">
                          <a:effectLst/>
                        </a:rPr>
                        <a:t>Admin &amp; Overhead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IN" sz="1000" u="none" strike="noStrike" dirty="0">
                          <a:effectLst/>
                        </a:rPr>
                        <a:t>(0.4)</a:t>
                      </a:r>
                      <a:endParaRPr lang="en-IN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IN" sz="1000" u="none" strike="noStrike">
                          <a:effectLst/>
                        </a:rPr>
                        <a:t>(1.1)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IN" sz="1000" u="none" strike="noStrike">
                          <a:effectLst/>
                        </a:rPr>
                        <a:t>(2.6)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IN" sz="1000" u="none" strike="noStrike">
                          <a:effectLst/>
                        </a:rPr>
                        <a:t>(4.4)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IN" sz="1000" u="none" strike="noStrike">
                          <a:effectLst/>
                        </a:rPr>
                        <a:t>(5.9)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3956195"/>
                  </a:ext>
                </a:extLst>
              </a:tr>
              <a:tr h="20141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1100" b="1" u="none" strike="noStrike" dirty="0">
                          <a:effectLst/>
                        </a:rPr>
                        <a:t>EBITDA</a:t>
                      </a:r>
                      <a:endParaRPr lang="en-IN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A4FD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IN" sz="1100" b="1" u="none" strike="noStrike" dirty="0">
                          <a:effectLst/>
                        </a:rPr>
                        <a:t>(0.2)</a:t>
                      </a:r>
                      <a:endParaRPr lang="en-IN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A4FD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IN" sz="1100" b="1" u="none" strike="noStrike" dirty="0">
                          <a:effectLst/>
                        </a:rPr>
                        <a:t>1.5</a:t>
                      </a:r>
                      <a:endParaRPr lang="en-IN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A4FD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IN" sz="1100" b="1" u="none" strike="noStrike" dirty="0">
                          <a:effectLst/>
                        </a:rPr>
                        <a:t>9.4</a:t>
                      </a:r>
                      <a:endParaRPr lang="en-IN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A4FD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IN" sz="1100" b="1" u="none" strike="noStrike" dirty="0">
                          <a:effectLst/>
                        </a:rPr>
                        <a:t>19.7</a:t>
                      </a:r>
                      <a:endParaRPr lang="en-IN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A4FD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IN" sz="1100" b="1" u="none" strike="noStrike">
                          <a:effectLst/>
                        </a:rPr>
                        <a:t>30.5</a:t>
                      </a:r>
                      <a:endParaRPr lang="en-IN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A4FD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009372"/>
                  </a:ext>
                </a:extLst>
              </a:tr>
              <a:tr h="20141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1000" b="1" u="none" strike="noStrike" dirty="0">
                          <a:effectLst/>
                        </a:rPr>
                        <a:t>EBITDA margin</a:t>
                      </a:r>
                      <a:endParaRPr lang="en-IN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A4FD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IN" sz="1000" b="1" u="none" strike="noStrike">
                          <a:effectLst/>
                        </a:rPr>
                        <a:t>-3.0%</a:t>
                      </a:r>
                      <a:endParaRPr lang="en-IN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A4FD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IN" sz="1000" b="1" u="none" strike="noStrike" dirty="0">
                          <a:effectLst/>
                        </a:rPr>
                        <a:t>10.0%</a:t>
                      </a:r>
                      <a:endParaRPr lang="en-IN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A4FD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IN" sz="1000" b="1" u="none" strike="noStrike" dirty="0">
                          <a:effectLst/>
                        </a:rPr>
                        <a:t>22.0%</a:t>
                      </a:r>
                      <a:endParaRPr lang="en-IN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A4FD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IN" sz="1000" b="1" u="none" strike="noStrike" dirty="0">
                          <a:effectLst/>
                        </a:rPr>
                        <a:t>27.0%</a:t>
                      </a:r>
                      <a:endParaRPr lang="en-IN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A4FD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IN" sz="1000" b="1" u="none" strike="noStrike" dirty="0">
                          <a:effectLst/>
                        </a:rPr>
                        <a:t>31.0%</a:t>
                      </a:r>
                      <a:endParaRPr lang="en-IN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A4FD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6395989"/>
                  </a:ext>
                </a:extLst>
              </a:tr>
              <a:tr h="20141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1000" u="none" strike="noStrike" dirty="0">
                          <a:effectLst/>
                        </a:rPr>
                        <a:t>Depreciation (setup capex)</a:t>
                      </a:r>
                      <a:endParaRPr lang="en-IN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IN" sz="1000" u="none" strike="noStrike">
                          <a:effectLst/>
                        </a:rPr>
                        <a:t>(3.0)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IN" sz="1000" u="none" strike="noStrike" dirty="0">
                          <a:effectLst/>
                        </a:rPr>
                        <a:t>(3.0)</a:t>
                      </a:r>
                      <a:endParaRPr lang="en-IN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IN" sz="1000" u="none" strike="noStrike" dirty="0">
                          <a:effectLst/>
                        </a:rPr>
                        <a:t>(3.0)</a:t>
                      </a:r>
                      <a:endParaRPr lang="en-IN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IN" sz="1000" u="none" strike="noStrike" dirty="0">
                          <a:effectLst/>
                        </a:rPr>
                        <a:t>(3.0)</a:t>
                      </a:r>
                      <a:endParaRPr lang="en-IN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IN" sz="1000" u="none" strike="noStrike" dirty="0">
                          <a:effectLst/>
                        </a:rPr>
                        <a:t>(3.0)</a:t>
                      </a:r>
                      <a:endParaRPr lang="en-IN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51553068"/>
                  </a:ext>
                </a:extLst>
              </a:tr>
              <a:tr h="20141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1000" u="none" strike="noStrike">
                          <a:effectLst/>
                        </a:rPr>
                        <a:t>Interest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IN" sz="1000" u="none" strike="noStrike">
                          <a:effectLst/>
                        </a:rPr>
                        <a:t>0.0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IN" sz="1000" u="none" strike="noStrike">
                          <a:effectLst/>
                        </a:rPr>
                        <a:t>0.0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IN" sz="1000" u="none" strike="noStrike" dirty="0">
                          <a:effectLst/>
                        </a:rPr>
                        <a:t>0.0</a:t>
                      </a:r>
                      <a:endParaRPr lang="en-IN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IN" sz="1000" u="none" strike="noStrike" dirty="0">
                          <a:effectLst/>
                        </a:rPr>
                        <a:t>0.0</a:t>
                      </a:r>
                      <a:endParaRPr lang="en-IN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IN" sz="1000" u="none" strike="noStrike">
                          <a:effectLst/>
                        </a:rPr>
                        <a:t>0.0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15892762"/>
                  </a:ext>
                </a:extLst>
              </a:tr>
              <a:tr h="20141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1100" u="none" strike="noStrike">
                          <a:effectLst/>
                        </a:rPr>
                        <a:t>PBT</a:t>
                      </a:r>
                      <a:endParaRPr lang="en-IN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IN" sz="1100" u="none" strike="noStrike">
                          <a:effectLst/>
                        </a:rPr>
                        <a:t>(3.2)</a:t>
                      </a:r>
                      <a:endParaRPr lang="en-IN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IN" sz="1100" u="none" strike="noStrike">
                          <a:effectLst/>
                        </a:rPr>
                        <a:t>(1.5)</a:t>
                      </a:r>
                      <a:endParaRPr lang="en-IN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IN" sz="1100" u="none" strike="noStrike" dirty="0">
                          <a:effectLst/>
                        </a:rPr>
                        <a:t>6.4</a:t>
                      </a:r>
                      <a:endParaRPr lang="en-IN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IN" sz="1100" u="none" strike="noStrike" dirty="0">
                          <a:effectLst/>
                        </a:rPr>
                        <a:t>16.7</a:t>
                      </a:r>
                      <a:endParaRPr lang="en-IN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IN" sz="1100" u="none" strike="noStrike">
                          <a:effectLst/>
                        </a:rPr>
                        <a:t>27.5</a:t>
                      </a:r>
                      <a:endParaRPr lang="en-IN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59609330"/>
                  </a:ext>
                </a:extLst>
              </a:tr>
              <a:tr h="20141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1000" u="none" strike="noStrike">
                          <a:effectLst/>
                        </a:rPr>
                        <a:t>Tax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IN" sz="1000" u="none" strike="noStrike">
                          <a:effectLst/>
                        </a:rPr>
                        <a:t>0.0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IN" sz="1000" u="none" strike="noStrike">
                          <a:effectLst/>
                        </a:rPr>
                        <a:t>0.0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IN" sz="1000" u="none" strike="noStrike">
                          <a:effectLst/>
                        </a:rPr>
                        <a:t>(1.6)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IN" sz="1000" u="none" strike="noStrike">
                          <a:effectLst/>
                        </a:rPr>
                        <a:t>(4.2)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IN" sz="1000" u="none" strike="noStrike">
                          <a:effectLst/>
                        </a:rPr>
                        <a:t>(6.9)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18818032"/>
                  </a:ext>
                </a:extLst>
              </a:tr>
              <a:tr h="20141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1100" u="none" strike="noStrike">
                          <a:effectLst/>
                        </a:rPr>
                        <a:t>PAT — Net Profit</a:t>
                      </a:r>
                      <a:endParaRPr lang="en-IN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IN" sz="1100" u="none" strike="noStrike">
                          <a:effectLst/>
                        </a:rPr>
                        <a:t>(3.2)</a:t>
                      </a:r>
                      <a:endParaRPr lang="en-IN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IN" sz="1100" u="none" strike="noStrike">
                          <a:effectLst/>
                        </a:rPr>
                        <a:t>(1.5)</a:t>
                      </a:r>
                      <a:endParaRPr lang="en-IN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IN" sz="1100" u="none" strike="noStrike">
                          <a:effectLst/>
                        </a:rPr>
                        <a:t>4.8</a:t>
                      </a:r>
                      <a:endParaRPr lang="en-IN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IN" sz="1100" u="none" strike="noStrike">
                          <a:effectLst/>
                        </a:rPr>
                        <a:t>12.5</a:t>
                      </a:r>
                      <a:endParaRPr lang="en-IN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IN" sz="1100" u="none" strike="noStrike">
                          <a:effectLst/>
                        </a:rPr>
                        <a:t>20.7</a:t>
                      </a:r>
                      <a:endParaRPr lang="en-IN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47701588"/>
                  </a:ext>
                </a:extLst>
              </a:tr>
              <a:tr h="20141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1000" b="1" u="none" strike="noStrike" dirty="0">
                          <a:effectLst/>
                        </a:rPr>
                        <a:t>PAT margin</a:t>
                      </a:r>
                      <a:endParaRPr lang="en-IN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A4FD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IN" sz="1000" b="1" u="none" strike="noStrike" dirty="0">
                          <a:effectLst/>
                        </a:rPr>
                        <a:t>-59.4%</a:t>
                      </a:r>
                      <a:endParaRPr lang="en-IN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A4FD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IN" sz="1000" b="1" u="none" strike="noStrike" dirty="0">
                          <a:effectLst/>
                        </a:rPr>
                        <a:t>-9.5%</a:t>
                      </a:r>
                      <a:endParaRPr lang="en-IN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A4FD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IN" sz="1000" b="1" u="none" strike="noStrike" dirty="0">
                          <a:effectLst/>
                        </a:rPr>
                        <a:t>11.3%</a:t>
                      </a:r>
                      <a:endParaRPr lang="en-IN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A4FD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IN" sz="1000" b="1" u="none" strike="noStrike" dirty="0">
                          <a:effectLst/>
                        </a:rPr>
                        <a:t>17.2%</a:t>
                      </a:r>
                      <a:endParaRPr lang="en-IN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A4FD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IN" sz="1000" b="1" u="none" strike="noStrike" dirty="0">
                          <a:effectLst/>
                        </a:rPr>
                        <a:t>21.0%</a:t>
                      </a:r>
                      <a:endParaRPr lang="en-IN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A4FD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1610303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3D183AC6-C7A5-0554-CACC-30EABA78B3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1501188"/>
              </p:ext>
            </p:extLst>
          </p:nvPr>
        </p:nvGraphicFramePr>
        <p:xfrm>
          <a:off x="502920" y="1045116"/>
          <a:ext cx="10808548" cy="17399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03798">
                  <a:extLst>
                    <a:ext uri="{9D8B030D-6E8A-4147-A177-3AD203B41FA5}">
                      <a16:colId xmlns:a16="http://schemas.microsoft.com/office/drawing/2014/main" val="733569636"/>
                    </a:ext>
                  </a:extLst>
                </a:gridCol>
                <a:gridCol w="1200950">
                  <a:extLst>
                    <a:ext uri="{9D8B030D-6E8A-4147-A177-3AD203B41FA5}">
                      <a16:colId xmlns:a16="http://schemas.microsoft.com/office/drawing/2014/main" val="2584656346"/>
                    </a:ext>
                  </a:extLst>
                </a:gridCol>
                <a:gridCol w="1200950">
                  <a:extLst>
                    <a:ext uri="{9D8B030D-6E8A-4147-A177-3AD203B41FA5}">
                      <a16:colId xmlns:a16="http://schemas.microsoft.com/office/drawing/2014/main" val="3981728880"/>
                    </a:ext>
                  </a:extLst>
                </a:gridCol>
                <a:gridCol w="1200950">
                  <a:extLst>
                    <a:ext uri="{9D8B030D-6E8A-4147-A177-3AD203B41FA5}">
                      <a16:colId xmlns:a16="http://schemas.microsoft.com/office/drawing/2014/main" val="453884645"/>
                    </a:ext>
                  </a:extLst>
                </a:gridCol>
                <a:gridCol w="1200950">
                  <a:extLst>
                    <a:ext uri="{9D8B030D-6E8A-4147-A177-3AD203B41FA5}">
                      <a16:colId xmlns:a16="http://schemas.microsoft.com/office/drawing/2014/main" val="3367997249"/>
                    </a:ext>
                  </a:extLst>
                </a:gridCol>
                <a:gridCol w="1200950">
                  <a:extLst>
                    <a:ext uri="{9D8B030D-6E8A-4147-A177-3AD203B41FA5}">
                      <a16:colId xmlns:a16="http://schemas.microsoft.com/office/drawing/2014/main" val="2588533166"/>
                    </a:ext>
                  </a:extLst>
                </a:gridCol>
              </a:tblGrid>
              <a:tr h="215900">
                <a:tc gridSpan="3"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1300" u="none" strike="noStrike" dirty="0">
                          <a:effectLst/>
                        </a:rPr>
                        <a:t>REVENUE (units × ASP × utilisation × working days)</a:t>
                      </a:r>
                      <a:endParaRPr lang="en-IN" sz="1300" b="1" i="0" u="none" strike="noStrike" dirty="0">
                        <a:solidFill>
                          <a:srgbClr val="1E276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2DD4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2DD4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2DD4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2DD4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479438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1000" u="none" strike="noStrike" dirty="0">
                          <a:effectLst/>
                        </a:rPr>
                        <a:t>USD Million</a:t>
                      </a:r>
                      <a:endParaRPr lang="en-IN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000" u="none" strike="noStrike">
                          <a:effectLst/>
                        </a:rPr>
                        <a:t>Year 1</a:t>
                      </a:r>
                      <a:endParaRPr lang="en-IN" sz="10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000" u="none" strike="noStrike" dirty="0">
                          <a:effectLst/>
                        </a:rPr>
                        <a:t>Year 2</a:t>
                      </a:r>
                      <a:endParaRPr lang="en-IN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000" u="none" strike="noStrike" dirty="0">
                          <a:effectLst/>
                        </a:rPr>
                        <a:t>Year 3</a:t>
                      </a:r>
                      <a:endParaRPr lang="en-IN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000" u="none" strike="noStrike">
                          <a:effectLst/>
                        </a:rPr>
                        <a:t>Year 4</a:t>
                      </a:r>
                      <a:endParaRPr lang="en-IN" sz="10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000" u="none" strike="noStrike">
                          <a:effectLst/>
                        </a:rPr>
                        <a:t>Year 5</a:t>
                      </a:r>
                      <a:endParaRPr lang="en-IN" sz="10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2337549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1000" u="none" strike="noStrike" dirty="0">
                          <a:effectLst/>
                        </a:rPr>
                        <a:t>amSafeX Latex</a:t>
                      </a:r>
                      <a:endParaRPr lang="en-IN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IN" sz="1000" u="none" strike="noStrike" dirty="0">
                          <a:effectLst/>
                        </a:rPr>
                        <a:t>2.1</a:t>
                      </a:r>
                      <a:endParaRPr lang="en-IN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IN" sz="1000" u="none" strike="noStrike" dirty="0">
                          <a:effectLst/>
                        </a:rPr>
                        <a:t>3.1</a:t>
                      </a:r>
                      <a:endParaRPr lang="en-IN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IN" sz="1000" u="none" strike="noStrike">
                          <a:effectLst/>
                        </a:rPr>
                        <a:t>5.2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IN" sz="1000" u="none" strike="noStrike">
                          <a:effectLst/>
                        </a:rPr>
                        <a:t>8.3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IN" sz="1000" u="none" strike="noStrike">
                          <a:effectLst/>
                        </a:rPr>
                        <a:t>12.5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0494352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1000" u="none" strike="noStrike">
                          <a:effectLst/>
                        </a:rPr>
                        <a:t>amSafeX Silicone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IN" sz="1000" u="none" strike="noStrike">
                          <a:effectLst/>
                        </a:rPr>
                        <a:t>3.2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IN" sz="1000" u="none" strike="noStrike">
                          <a:effectLst/>
                        </a:rPr>
                        <a:t>4.9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IN" sz="1000" u="none" strike="noStrike">
                          <a:effectLst/>
                        </a:rPr>
                        <a:t>8.1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IN" sz="1000" u="none" strike="noStrike">
                          <a:effectLst/>
                        </a:rPr>
                        <a:t>13.0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IN" sz="1000" u="none" strike="noStrike">
                          <a:effectLst/>
                        </a:rPr>
                        <a:t>19.4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99097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1000" u="none" strike="noStrike">
                          <a:effectLst/>
                        </a:rPr>
                        <a:t>amSmart Standard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IN" sz="1000" u="none" strike="noStrike">
                          <a:effectLst/>
                        </a:rPr>
                        <a:t>0.0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IN" sz="1000" u="none" strike="noStrike">
                          <a:effectLst/>
                        </a:rPr>
                        <a:t>3.5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IN" sz="1000" u="none" strike="noStrike">
                          <a:effectLst/>
                        </a:rPr>
                        <a:t>14.0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IN" sz="1000" u="none" strike="noStrike">
                          <a:effectLst/>
                        </a:rPr>
                        <a:t>24.5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IN" sz="1000" u="none" strike="noStrike">
                          <a:effectLst/>
                        </a:rPr>
                        <a:t>31.5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974463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1000" u="none" strike="noStrike">
                          <a:effectLst/>
                        </a:rPr>
                        <a:t>amSmart SaaS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IN" sz="1000" u="none" strike="noStrike">
                          <a:effectLst/>
                        </a:rPr>
                        <a:t>0.0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IN" sz="1000" u="none" strike="noStrike">
                          <a:effectLst/>
                        </a:rPr>
                        <a:t>3.9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IN" sz="1000" u="none" strike="noStrike">
                          <a:effectLst/>
                        </a:rPr>
                        <a:t>15.6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IN" sz="1000" u="none" strike="noStrike">
                          <a:effectLst/>
                        </a:rPr>
                        <a:t>27.3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IN" sz="1000" u="none" strike="noStrike">
                          <a:effectLst/>
                        </a:rPr>
                        <a:t>35.1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2440276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1000" u="none" strike="noStrike">
                          <a:effectLst/>
                        </a:rPr>
                        <a:t>ICU Variant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IN" sz="1000" u="none" strike="noStrike">
                          <a:effectLst/>
                        </a:rPr>
                        <a:t>0.0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IN" sz="1000" u="none" strike="noStrike">
                          <a:effectLst/>
                        </a:rPr>
                        <a:t>0.0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IN" sz="1000" u="none" strike="noStrike">
                          <a:effectLst/>
                        </a:rPr>
                        <a:t>0.0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IN" sz="1000" u="none" strike="noStrike">
                          <a:effectLst/>
                        </a:rPr>
                        <a:t>0.0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IN" sz="1000" u="none" strike="noStrike">
                          <a:effectLst/>
                        </a:rPr>
                        <a:t>0.0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82564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1000" u="none" strike="noStrike">
                          <a:effectLst/>
                        </a:rPr>
                        <a:t>Export/Tender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IN" sz="1000" u="none" strike="noStrike">
                          <a:effectLst/>
                        </a:rPr>
                        <a:t>0.0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IN" sz="1000" u="none" strike="noStrike">
                          <a:effectLst/>
                        </a:rPr>
                        <a:t>0.0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IN" sz="1000" u="none" strike="noStrike">
                          <a:effectLst/>
                        </a:rPr>
                        <a:t>0.0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IN" sz="1000" u="none" strike="noStrike">
                          <a:effectLst/>
                        </a:rPr>
                        <a:t>0.0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IN" sz="1000" u="none" strike="noStrike">
                          <a:effectLst/>
                        </a:rPr>
                        <a:t>0.0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7074066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1100" b="1" u="none" strike="noStrike" dirty="0">
                          <a:effectLst/>
                        </a:rPr>
                        <a:t>TOTAL REVENUE</a:t>
                      </a:r>
                      <a:endParaRPr lang="en-IN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IN" sz="1100" b="1" u="none" strike="noStrike" dirty="0">
                          <a:effectLst/>
                        </a:rPr>
                        <a:t>5.3</a:t>
                      </a:r>
                      <a:endParaRPr lang="en-IN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IN" sz="1100" b="1" u="none" strike="noStrike" dirty="0">
                          <a:effectLst/>
                        </a:rPr>
                        <a:t>15.4</a:t>
                      </a:r>
                      <a:endParaRPr lang="en-IN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IN" sz="1100" b="1" u="none" strike="noStrike" dirty="0">
                          <a:effectLst/>
                        </a:rPr>
                        <a:t>42.9</a:t>
                      </a:r>
                      <a:endParaRPr lang="en-IN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IN" sz="1100" b="1" u="none" strike="noStrike" dirty="0">
                          <a:effectLst/>
                        </a:rPr>
                        <a:t>73.1</a:t>
                      </a:r>
                      <a:endParaRPr lang="en-IN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IN" sz="1100" b="1" u="none" strike="noStrike" dirty="0">
                          <a:effectLst/>
                        </a:rPr>
                        <a:t>98.5</a:t>
                      </a:r>
                      <a:endParaRPr lang="en-IN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069497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24028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2920" y="292608"/>
            <a:ext cx="11689080" cy="40010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>
            <a:defPPr>
              <a:defRPr lang="en-US"/>
            </a:defPPr>
            <a:lvl1pPr indent="0">
              <a:buNone/>
              <a:defRPr b="1" kern="0" spc="300">
                <a:solidFill>
                  <a:srgbClr val="2DD4BF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Model 2 </a:t>
            </a:r>
          </a:p>
          <a:p>
            <a:r>
              <a:rPr lang="en-US" dirty="0">
                <a:solidFill>
                  <a:schemeClr val="tx1"/>
                </a:solidFill>
              </a:rPr>
              <a:t>Big Game : USD 50 Million - Build USD 300 Million Giga </a:t>
            </a:r>
            <a:r>
              <a:rPr dirty="0">
                <a:solidFill>
                  <a:schemeClr val="tx1"/>
                </a:solidFill>
              </a:rPr>
              <a:t>Factor</a:t>
            </a:r>
            <a:r>
              <a:rPr lang="en-US" dirty="0">
                <a:solidFill>
                  <a:schemeClr val="tx1"/>
                </a:solidFill>
              </a:rPr>
              <a:t>y</a:t>
            </a:r>
            <a:r>
              <a:rPr dirty="0">
                <a:solidFill>
                  <a:schemeClr val="tx1"/>
                </a:solidFill>
              </a:rPr>
              <a:t> — 5-Year P&amp;L</a:t>
            </a: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65DDA6CE-9AB0-C61A-3ED0-FEF6436A839A}"/>
              </a:ext>
            </a:extLst>
          </p:cNvPr>
          <p:cNvCxnSpPr>
            <a:cxnSpLocks/>
          </p:cNvCxnSpPr>
          <p:nvPr/>
        </p:nvCxnSpPr>
        <p:spPr>
          <a:xfrm>
            <a:off x="0" y="941917"/>
            <a:ext cx="10806545" cy="0"/>
          </a:xfrm>
          <a:prstGeom prst="line">
            <a:avLst/>
          </a:prstGeom>
          <a:ln w="69850"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1FDCD01-2580-248C-4868-2149288405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2172800"/>
              </p:ext>
            </p:extLst>
          </p:nvPr>
        </p:nvGraphicFramePr>
        <p:xfrm>
          <a:off x="502920" y="1191117"/>
          <a:ext cx="10971905" cy="50124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57300">
                  <a:extLst>
                    <a:ext uri="{9D8B030D-6E8A-4147-A177-3AD203B41FA5}">
                      <a16:colId xmlns:a16="http://schemas.microsoft.com/office/drawing/2014/main" val="1202644866"/>
                    </a:ext>
                  </a:extLst>
                </a:gridCol>
                <a:gridCol w="1462921">
                  <a:extLst>
                    <a:ext uri="{9D8B030D-6E8A-4147-A177-3AD203B41FA5}">
                      <a16:colId xmlns:a16="http://schemas.microsoft.com/office/drawing/2014/main" val="2000250078"/>
                    </a:ext>
                  </a:extLst>
                </a:gridCol>
                <a:gridCol w="1462921">
                  <a:extLst>
                    <a:ext uri="{9D8B030D-6E8A-4147-A177-3AD203B41FA5}">
                      <a16:colId xmlns:a16="http://schemas.microsoft.com/office/drawing/2014/main" val="3870386381"/>
                    </a:ext>
                  </a:extLst>
                </a:gridCol>
                <a:gridCol w="1462921">
                  <a:extLst>
                    <a:ext uri="{9D8B030D-6E8A-4147-A177-3AD203B41FA5}">
                      <a16:colId xmlns:a16="http://schemas.microsoft.com/office/drawing/2014/main" val="1906042751"/>
                    </a:ext>
                  </a:extLst>
                </a:gridCol>
                <a:gridCol w="1462921">
                  <a:extLst>
                    <a:ext uri="{9D8B030D-6E8A-4147-A177-3AD203B41FA5}">
                      <a16:colId xmlns:a16="http://schemas.microsoft.com/office/drawing/2014/main" val="104280854"/>
                    </a:ext>
                  </a:extLst>
                </a:gridCol>
                <a:gridCol w="1462921">
                  <a:extLst>
                    <a:ext uri="{9D8B030D-6E8A-4147-A177-3AD203B41FA5}">
                      <a16:colId xmlns:a16="http://schemas.microsoft.com/office/drawing/2014/main" val="4159355466"/>
                    </a:ext>
                  </a:extLst>
                </a:gridCol>
              </a:tblGrid>
              <a:tr h="20584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IN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4" marR="9294" marT="9294" marB="0" anchor="b">
                    <a:solidFill>
                      <a:srgbClr val="2DD4B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IN" sz="1100" b="1" u="none" strike="noStrike" dirty="0">
                          <a:effectLst/>
                        </a:rPr>
                        <a:t>Year 1: starts 24 months after investment </a:t>
                      </a:r>
                      <a:endParaRPr lang="en-IN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4" marR="9294" marT="9294" marB="0" anchor="b">
                    <a:solidFill>
                      <a:srgbClr val="2DD4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IN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4" marR="9294" marT="9294" marB="0" anchor="b">
                    <a:solidFill>
                      <a:srgbClr val="2DD4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IN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4" marR="9294" marT="9294" marB="0" anchor="b">
                    <a:solidFill>
                      <a:srgbClr val="2DD4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1506197"/>
                  </a:ext>
                </a:extLst>
              </a:tr>
              <a:tr h="29848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N" sz="1000" b="1" u="none" strike="noStrike" dirty="0">
                          <a:effectLst/>
                        </a:rPr>
                        <a:t>P&amp;L Item (USD M)</a:t>
                      </a:r>
                      <a:endParaRPr lang="en-IN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4" marR="9294" marT="9294" marB="0" anchor="ctr">
                    <a:solidFill>
                      <a:srgbClr val="2DD4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N" sz="1000" b="1" u="none" strike="noStrike" dirty="0">
                          <a:effectLst/>
                        </a:rPr>
                        <a:t>Year 1</a:t>
                      </a:r>
                      <a:endParaRPr lang="en-IN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4" marR="9294" marT="9294" marB="0" anchor="ctr">
                    <a:solidFill>
                      <a:srgbClr val="2DD4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N" sz="1000" b="1" u="none" strike="noStrike" dirty="0">
                          <a:effectLst/>
                        </a:rPr>
                        <a:t>Year 2</a:t>
                      </a:r>
                      <a:endParaRPr lang="en-IN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4" marR="9294" marT="9294" marB="0" anchor="ctr">
                    <a:solidFill>
                      <a:srgbClr val="2DD4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N" sz="1000" b="1" u="none" strike="noStrike" dirty="0">
                          <a:effectLst/>
                        </a:rPr>
                        <a:t>Year 3</a:t>
                      </a:r>
                      <a:endParaRPr lang="en-IN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4" marR="9294" marT="9294" marB="0" anchor="ctr">
                    <a:solidFill>
                      <a:srgbClr val="2DD4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N" sz="1000" b="1" u="none" strike="noStrike" dirty="0">
                          <a:effectLst/>
                        </a:rPr>
                        <a:t>Year 4</a:t>
                      </a:r>
                      <a:endParaRPr lang="en-IN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4" marR="9294" marT="9294" marB="0" anchor="ctr">
                    <a:solidFill>
                      <a:srgbClr val="2DD4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N" sz="1000" b="1" u="none" strike="noStrike" dirty="0">
                          <a:effectLst/>
                        </a:rPr>
                        <a:t>Year 5</a:t>
                      </a:r>
                      <a:endParaRPr lang="en-IN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4" marR="9294" marT="9294" marB="0" anchor="ctr">
                    <a:solidFill>
                      <a:srgbClr val="2DD4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8886813"/>
                  </a:ext>
                </a:extLst>
              </a:tr>
              <a:tr h="267606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IN" sz="1100" u="none" strike="noStrike">
                          <a:effectLst/>
                        </a:rPr>
                        <a:t>Revenue</a:t>
                      </a:r>
                      <a:endParaRPr lang="en-IN" sz="1100" b="1" i="0" u="none" strike="noStrike">
                        <a:solidFill>
                          <a:srgbClr val="1A355E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4" marR="9294" marT="9294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IN" sz="1100" u="none" strike="noStrike" dirty="0">
                          <a:effectLst/>
                        </a:rPr>
                        <a:t>41.2</a:t>
                      </a:r>
                      <a:endParaRPr lang="en-IN" sz="1100" b="1" i="0" u="none" strike="noStrike" dirty="0">
                        <a:solidFill>
                          <a:srgbClr val="1A355E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4" marR="9294" marT="9294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IN" sz="1100" u="none" strike="noStrike" dirty="0">
                          <a:effectLst/>
                        </a:rPr>
                        <a:t>141.0</a:t>
                      </a:r>
                      <a:endParaRPr lang="en-IN" sz="1100" b="1" i="0" u="none" strike="noStrike" dirty="0">
                        <a:solidFill>
                          <a:srgbClr val="1A355E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4" marR="9294" marT="9294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IN" sz="1100" u="none" strike="noStrike" dirty="0">
                          <a:effectLst/>
                        </a:rPr>
                        <a:t>275.2</a:t>
                      </a:r>
                      <a:endParaRPr lang="en-IN" sz="1100" b="1" i="0" u="none" strike="noStrike" dirty="0">
                        <a:solidFill>
                          <a:srgbClr val="1A355E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4" marR="9294" marT="9294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IN" sz="1100" u="none" strike="noStrike" dirty="0">
                          <a:effectLst/>
                        </a:rPr>
                        <a:t>385.3</a:t>
                      </a:r>
                      <a:endParaRPr lang="en-IN" sz="1100" b="1" i="0" u="none" strike="noStrike" dirty="0">
                        <a:solidFill>
                          <a:srgbClr val="1A355E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4" marR="9294" marT="9294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IN" sz="1100" u="none" strike="noStrike">
                          <a:effectLst/>
                        </a:rPr>
                        <a:t>474.8</a:t>
                      </a:r>
                      <a:endParaRPr lang="en-IN" sz="1100" b="1" i="0" u="none" strike="noStrike">
                        <a:solidFill>
                          <a:srgbClr val="1A355E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4" marR="9294" marT="9294" marB="0" anchor="ctr"/>
                </a:tc>
                <a:extLst>
                  <a:ext uri="{0D108BD9-81ED-4DB2-BD59-A6C34878D82A}">
                    <a16:rowId xmlns:a16="http://schemas.microsoft.com/office/drawing/2014/main" val="1220664245"/>
                  </a:ext>
                </a:extLst>
              </a:tr>
              <a:tr h="339651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IN" sz="1000" u="none" strike="noStrike">
                          <a:effectLst/>
                        </a:rPr>
                        <a:t>Raw Material &amp; Direct Costs (year-wise RM%)</a:t>
                      </a:r>
                      <a:endParaRPr lang="en-IN" sz="1000" b="0" i="0" u="none" strike="noStrike">
                        <a:solidFill>
                          <a:srgbClr val="2B2B2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4" marR="9294" marT="9294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IN" sz="1000" u="none" strike="noStrike" dirty="0">
                          <a:effectLst/>
                        </a:rPr>
                        <a:t>-16.5</a:t>
                      </a:r>
                      <a:endParaRPr lang="en-IN" sz="1000" b="0" i="0" u="none" strike="noStrike" dirty="0">
                        <a:solidFill>
                          <a:srgbClr val="2B2B2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4" marR="9294" marT="9294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IN" sz="1000" u="none" strike="noStrike" dirty="0">
                          <a:effectLst/>
                        </a:rPr>
                        <a:t>-50.7</a:t>
                      </a:r>
                      <a:endParaRPr lang="en-IN" sz="1000" b="0" i="0" u="none" strike="noStrike" dirty="0">
                        <a:solidFill>
                          <a:srgbClr val="2B2B2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4" marR="9294" marT="9294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IN" sz="1000" u="none" strike="noStrike">
                          <a:effectLst/>
                        </a:rPr>
                        <a:t>-90.8</a:t>
                      </a:r>
                      <a:endParaRPr lang="en-IN" sz="1000" b="0" i="0" u="none" strike="noStrike">
                        <a:solidFill>
                          <a:srgbClr val="2B2B2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4" marR="9294" marT="9294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IN" sz="1000" u="none" strike="noStrike">
                          <a:effectLst/>
                        </a:rPr>
                        <a:t>-119.4</a:t>
                      </a:r>
                      <a:endParaRPr lang="en-IN" sz="1000" b="0" i="0" u="none" strike="noStrike">
                        <a:solidFill>
                          <a:srgbClr val="2B2B2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4" marR="9294" marT="9294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IN" sz="1000" u="none" strike="noStrike">
                          <a:effectLst/>
                        </a:rPr>
                        <a:t>-142.4</a:t>
                      </a:r>
                      <a:endParaRPr lang="en-IN" sz="1000" b="0" i="0" u="none" strike="noStrike">
                        <a:solidFill>
                          <a:srgbClr val="2B2B2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4" marR="9294" marT="9294" marB="0" anchor="ctr"/>
                </a:tc>
                <a:extLst>
                  <a:ext uri="{0D108BD9-81ED-4DB2-BD59-A6C34878D82A}">
                    <a16:rowId xmlns:a16="http://schemas.microsoft.com/office/drawing/2014/main" val="2276795065"/>
                  </a:ext>
                </a:extLst>
              </a:tr>
              <a:tr h="267606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IN" sz="1100" u="none" strike="noStrike">
                          <a:effectLst/>
                        </a:rPr>
                        <a:t>Gross Profit</a:t>
                      </a:r>
                      <a:endParaRPr lang="en-IN" sz="1100" b="1" i="0" u="none" strike="noStrike">
                        <a:solidFill>
                          <a:srgbClr val="0D6B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4" marR="9294" marT="9294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IN" sz="1100" u="none" strike="noStrike">
                          <a:effectLst/>
                        </a:rPr>
                        <a:t>24.7</a:t>
                      </a:r>
                      <a:endParaRPr lang="en-IN" sz="1100" b="1" i="0" u="none" strike="noStrike">
                        <a:solidFill>
                          <a:srgbClr val="0D6B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4" marR="9294" marT="9294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IN" sz="1100" u="none" strike="noStrike">
                          <a:effectLst/>
                        </a:rPr>
                        <a:t>90.2</a:t>
                      </a:r>
                      <a:endParaRPr lang="en-IN" sz="1100" b="1" i="0" u="none" strike="noStrike">
                        <a:solidFill>
                          <a:srgbClr val="0D6B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4" marR="9294" marT="9294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IN" sz="1100" u="none" strike="noStrike">
                          <a:effectLst/>
                        </a:rPr>
                        <a:t>184.4</a:t>
                      </a:r>
                      <a:endParaRPr lang="en-IN" sz="1100" b="1" i="0" u="none" strike="noStrike">
                        <a:solidFill>
                          <a:srgbClr val="0D6B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4" marR="9294" marT="9294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IN" sz="1100" u="none" strike="noStrike">
                          <a:effectLst/>
                        </a:rPr>
                        <a:t>265.9</a:t>
                      </a:r>
                      <a:endParaRPr lang="en-IN" sz="1100" b="1" i="0" u="none" strike="noStrike">
                        <a:solidFill>
                          <a:srgbClr val="0D6B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4" marR="9294" marT="9294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IN" sz="1100" u="none" strike="noStrike">
                          <a:effectLst/>
                        </a:rPr>
                        <a:t>332.4</a:t>
                      </a:r>
                      <a:endParaRPr lang="en-IN" sz="1100" b="1" i="0" u="none" strike="noStrike">
                        <a:solidFill>
                          <a:srgbClr val="0D6B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4" marR="9294" marT="9294" marB="0" anchor="ctr"/>
                </a:tc>
                <a:extLst>
                  <a:ext uri="{0D108BD9-81ED-4DB2-BD59-A6C34878D82A}">
                    <a16:rowId xmlns:a16="http://schemas.microsoft.com/office/drawing/2014/main" val="773671830"/>
                  </a:ext>
                </a:extLst>
              </a:tr>
              <a:tr h="267606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IN" sz="1000" b="1" u="none" strike="noStrike" dirty="0">
                          <a:effectLst/>
                        </a:rPr>
                        <a:t>Gross Margin %</a:t>
                      </a:r>
                      <a:endParaRPr lang="en-IN" sz="1000" b="1" i="0" u="none" strike="noStrike" dirty="0">
                        <a:solidFill>
                          <a:srgbClr val="0D6B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4" marR="9294" marT="9294" marB="0" anchor="ctr">
                    <a:solidFill>
                      <a:srgbClr val="A4FD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N" sz="1000" b="1" u="none" strike="noStrike" dirty="0">
                          <a:effectLst/>
                        </a:rPr>
                        <a:t>60%</a:t>
                      </a:r>
                      <a:endParaRPr lang="en-IN" sz="1000" b="1" i="0" u="none" strike="noStrike" dirty="0">
                        <a:solidFill>
                          <a:srgbClr val="0D6B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4" marR="9294" marT="9294" marB="0" anchor="ctr">
                    <a:solidFill>
                      <a:srgbClr val="A4FD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N" sz="1000" b="1" u="none" strike="noStrike" dirty="0">
                          <a:effectLst/>
                        </a:rPr>
                        <a:t>64%</a:t>
                      </a:r>
                      <a:endParaRPr lang="en-IN" sz="1000" b="1" i="0" u="none" strike="noStrike" dirty="0">
                        <a:solidFill>
                          <a:srgbClr val="0D6B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4" marR="9294" marT="9294" marB="0" anchor="ctr">
                    <a:solidFill>
                      <a:srgbClr val="A4FD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N" sz="1000" b="1" u="none" strike="noStrike" dirty="0">
                          <a:effectLst/>
                        </a:rPr>
                        <a:t>67%</a:t>
                      </a:r>
                      <a:endParaRPr lang="en-IN" sz="1000" b="1" i="0" u="none" strike="noStrike" dirty="0">
                        <a:solidFill>
                          <a:srgbClr val="0D6B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4" marR="9294" marT="9294" marB="0" anchor="ctr">
                    <a:solidFill>
                      <a:srgbClr val="A4FD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N" sz="1000" b="1" u="none" strike="noStrike" dirty="0">
                          <a:effectLst/>
                        </a:rPr>
                        <a:t>69%</a:t>
                      </a:r>
                      <a:endParaRPr lang="en-IN" sz="1000" b="1" i="0" u="none" strike="noStrike" dirty="0">
                        <a:solidFill>
                          <a:srgbClr val="0D6B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4" marR="9294" marT="9294" marB="0" anchor="ctr">
                    <a:solidFill>
                      <a:srgbClr val="A4FD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N" sz="1000" b="1" u="none" strike="noStrike" dirty="0">
                          <a:effectLst/>
                        </a:rPr>
                        <a:t>70%</a:t>
                      </a:r>
                      <a:endParaRPr lang="en-IN" sz="1000" b="1" i="0" u="none" strike="noStrike" dirty="0">
                        <a:solidFill>
                          <a:srgbClr val="0D6B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4" marR="9294" marT="9294" marB="0" anchor="ctr">
                    <a:solidFill>
                      <a:srgbClr val="A4FD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9871369"/>
                  </a:ext>
                </a:extLst>
              </a:tr>
              <a:tr h="267606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IN" sz="1000" u="none" strike="noStrike">
                          <a:effectLst/>
                        </a:rPr>
                        <a:t>Staff Costs</a:t>
                      </a:r>
                      <a:endParaRPr lang="en-IN" sz="1000" b="0" i="0" u="none" strike="noStrike">
                        <a:solidFill>
                          <a:srgbClr val="2B2B2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4" marR="9294" marT="9294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IN" sz="1000" u="none" strike="noStrike">
                          <a:effectLst/>
                        </a:rPr>
                        <a:t>13.9</a:t>
                      </a:r>
                      <a:endParaRPr lang="en-IN" sz="1000" b="0" i="0" u="none" strike="noStrike">
                        <a:solidFill>
                          <a:srgbClr val="2B2B2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4" marR="9294" marT="9294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IN" sz="1000" u="none" strike="noStrike" dirty="0">
                          <a:effectLst/>
                        </a:rPr>
                        <a:t>17.7</a:t>
                      </a:r>
                      <a:endParaRPr lang="en-IN" sz="1000" b="0" i="0" u="none" strike="noStrike" dirty="0">
                        <a:solidFill>
                          <a:srgbClr val="2B2B2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4" marR="9294" marT="9294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IN" sz="1000" u="none" strike="noStrike" dirty="0">
                          <a:effectLst/>
                        </a:rPr>
                        <a:t>21.4</a:t>
                      </a:r>
                      <a:endParaRPr lang="en-IN" sz="1000" b="0" i="0" u="none" strike="noStrike" dirty="0">
                        <a:solidFill>
                          <a:srgbClr val="2B2B2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4" marR="9294" marT="9294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IN" sz="1000" u="none" strike="noStrike" dirty="0">
                          <a:effectLst/>
                        </a:rPr>
                        <a:t>24.0</a:t>
                      </a:r>
                      <a:endParaRPr lang="en-IN" sz="1000" b="0" i="0" u="none" strike="noStrike" dirty="0">
                        <a:solidFill>
                          <a:srgbClr val="2B2B2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4" marR="9294" marT="9294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IN" sz="1000" u="none" strike="noStrike" dirty="0">
                          <a:effectLst/>
                        </a:rPr>
                        <a:t>25.2</a:t>
                      </a:r>
                      <a:endParaRPr lang="en-IN" sz="1000" b="0" i="0" u="none" strike="noStrike" dirty="0">
                        <a:solidFill>
                          <a:srgbClr val="2B2B2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4" marR="9294" marT="9294" marB="0" anchor="ctr"/>
                </a:tc>
                <a:extLst>
                  <a:ext uri="{0D108BD9-81ED-4DB2-BD59-A6C34878D82A}">
                    <a16:rowId xmlns:a16="http://schemas.microsoft.com/office/drawing/2014/main" val="1094321183"/>
                  </a:ext>
                </a:extLst>
              </a:tr>
              <a:tr h="267606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IN" sz="1000" u="none" strike="noStrike">
                          <a:effectLst/>
                        </a:rPr>
                        <a:t>Power &amp; Utilities</a:t>
                      </a:r>
                      <a:endParaRPr lang="en-IN" sz="1000" b="0" i="0" u="none" strike="noStrike">
                        <a:solidFill>
                          <a:srgbClr val="2B2B2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4" marR="9294" marT="9294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IN" sz="1000" u="none" strike="noStrike">
                          <a:effectLst/>
                        </a:rPr>
                        <a:t>14.0</a:t>
                      </a:r>
                      <a:endParaRPr lang="en-IN" sz="1000" b="0" i="0" u="none" strike="noStrike">
                        <a:solidFill>
                          <a:srgbClr val="2B2B2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4" marR="9294" marT="9294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IN" sz="1000" u="none" strike="noStrike">
                          <a:effectLst/>
                        </a:rPr>
                        <a:t>23.2</a:t>
                      </a:r>
                      <a:endParaRPr lang="en-IN" sz="1000" b="0" i="0" u="none" strike="noStrike">
                        <a:solidFill>
                          <a:srgbClr val="2B2B2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4" marR="9294" marT="9294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IN" sz="1000" u="none" strike="noStrike">
                          <a:effectLst/>
                        </a:rPr>
                        <a:t>31.2</a:t>
                      </a:r>
                      <a:endParaRPr lang="en-IN" sz="1000" b="0" i="0" u="none" strike="noStrike">
                        <a:solidFill>
                          <a:srgbClr val="2B2B2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4" marR="9294" marT="9294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IN" sz="1000" u="none" strike="noStrike" dirty="0">
                          <a:effectLst/>
                        </a:rPr>
                        <a:t>36.8</a:t>
                      </a:r>
                      <a:endParaRPr lang="en-IN" sz="1000" b="0" i="0" u="none" strike="noStrike" dirty="0">
                        <a:solidFill>
                          <a:srgbClr val="2B2B2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4" marR="9294" marT="9294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IN" sz="1000" u="none" strike="noStrike" dirty="0">
                          <a:effectLst/>
                        </a:rPr>
                        <a:t>40.0</a:t>
                      </a:r>
                      <a:endParaRPr lang="en-IN" sz="1000" b="0" i="0" u="none" strike="noStrike" dirty="0">
                        <a:solidFill>
                          <a:srgbClr val="2B2B2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4" marR="9294" marT="9294" marB="0" anchor="ctr"/>
                </a:tc>
                <a:extLst>
                  <a:ext uri="{0D108BD9-81ED-4DB2-BD59-A6C34878D82A}">
                    <a16:rowId xmlns:a16="http://schemas.microsoft.com/office/drawing/2014/main" val="1740907391"/>
                  </a:ext>
                </a:extLst>
              </a:tr>
              <a:tr h="267606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IN" sz="1000" u="none" strike="noStrike">
                          <a:effectLst/>
                        </a:rPr>
                        <a:t>Sales &amp; Marketing</a:t>
                      </a:r>
                      <a:endParaRPr lang="en-IN" sz="1000" b="0" i="0" u="none" strike="noStrike">
                        <a:solidFill>
                          <a:srgbClr val="2B2B2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4" marR="9294" marT="9294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IN" sz="1000" u="none" strike="noStrike">
                          <a:effectLst/>
                        </a:rPr>
                        <a:t>12.1</a:t>
                      </a:r>
                      <a:endParaRPr lang="en-IN" sz="1000" b="0" i="0" u="none" strike="noStrike">
                        <a:solidFill>
                          <a:srgbClr val="2B2B2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4" marR="9294" marT="9294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IN" sz="1000" u="none" strike="noStrike">
                          <a:effectLst/>
                        </a:rPr>
                        <a:t>15.0</a:t>
                      </a:r>
                      <a:endParaRPr lang="en-IN" sz="1000" b="0" i="0" u="none" strike="noStrike">
                        <a:solidFill>
                          <a:srgbClr val="2B2B2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4" marR="9294" marT="9294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IN" sz="1000" u="none" strike="noStrike" dirty="0">
                          <a:effectLst/>
                        </a:rPr>
                        <a:t>17.6</a:t>
                      </a:r>
                      <a:endParaRPr lang="en-IN" sz="1000" b="0" i="0" u="none" strike="noStrike" dirty="0">
                        <a:solidFill>
                          <a:srgbClr val="2B2B2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4" marR="9294" marT="9294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IN" sz="1000" u="none" strike="noStrike">
                          <a:effectLst/>
                        </a:rPr>
                        <a:t>19.8</a:t>
                      </a:r>
                      <a:endParaRPr lang="en-IN" sz="1000" b="0" i="0" u="none" strike="noStrike">
                        <a:solidFill>
                          <a:srgbClr val="2B2B2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4" marR="9294" marT="9294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IN" sz="1000" u="none" strike="noStrike">
                          <a:effectLst/>
                        </a:rPr>
                        <a:t>22.0</a:t>
                      </a:r>
                      <a:endParaRPr lang="en-IN" sz="1000" b="0" i="0" u="none" strike="noStrike">
                        <a:solidFill>
                          <a:srgbClr val="2B2B2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4" marR="9294" marT="9294" marB="0" anchor="ctr"/>
                </a:tc>
                <a:extLst>
                  <a:ext uri="{0D108BD9-81ED-4DB2-BD59-A6C34878D82A}">
                    <a16:rowId xmlns:a16="http://schemas.microsoft.com/office/drawing/2014/main" val="1152564346"/>
                  </a:ext>
                </a:extLst>
              </a:tr>
              <a:tr h="267606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IN" sz="1000" u="none" strike="noStrike">
                          <a:effectLst/>
                        </a:rPr>
                        <a:t>Admin &amp; Overheads</a:t>
                      </a:r>
                      <a:endParaRPr lang="en-IN" sz="1000" b="0" i="0" u="none" strike="noStrike">
                        <a:solidFill>
                          <a:srgbClr val="2B2B2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4" marR="9294" marT="9294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IN" sz="1000" u="none" strike="noStrike">
                          <a:effectLst/>
                        </a:rPr>
                        <a:t>9.0</a:t>
                      </a:r>
                      <a:endParaRPr lang="en-IN" sz="1000" b="0" i="0" u="none" strike="noStrike">
                        <a:solidFill>
                          <a:srgbClr val="2B2B2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4" marR="9294" marT="9294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IN" sz="1000" u="none" strike="noStrike">
                          <a:effectLst/>
                        </a:rPr>
                        <a:t>10.8</a:t>
                      </a:r>
                      <a:endParaRPr lang="en-IN" sz="1000" b="0" i="0" u="none" strike="noStrike">
                        <a:solidFill>
                          <a:srgbClr val="2B2B2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4" marR="9294" marT="9294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IN" sz="1000" u="none" strike="noStrike">
                          <a:effectLst/>
                        </a:rPr>
                        <a:t>12.3</a:t>
                      </a:r>
                      <a:endParaRPr lang="en-IN" sz="1000" b="0" i="0" u="none" strike="noStrike">
                        <a:solidFill>
                          <a:srgbClr val="2B2B2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4" marR="9294" marT="9294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IN" sz="1000" u="none" strike="noStrike">
                          <a:effectLst/>
                        </a:rPr>
                        <a:t>13.8</a:t>
                      </a:r>
                      <a:endParaRPr lang="en-IN" sz="1000" b="0" i="0" u="none" strike="noStrike">
                        <a:solidFill>
                          <a:srgbClr val="2B2B2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4" marR="9294" marT="9294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IN" sz="1000" u="none" strike="noStrike">
                          <a:effectLst/>
                        </a:rPr>
                        <a:t>15.0</a:t>
                      </a:r>
                      <a:endParaRPr lang="en-IN" sz="1000" b="0" i="0" u="none" strike="noStrike">
                        <a:solidFill>
                          <a:srgbClr val="2B2B2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4" marR="9294" marT="9294" marB="0" anchor="ctr"/>
                </a:tc>
                <a:extLst>
                  <a:ext uri="{0D108BD9-81ED-4DB2-BD59-A6C34878D82A}">
                    <a16:rowId xmlns:a16="http://schemas.microsoft.com/office/drawing/2014/main" val="3047480205"/>
                  </a:ext>
                </a:extLst>
              </a:tr>
              <a:tr h="32936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IN" sz="1200" b="0" u="none" strike="noStrike" dirty="0">
                          <a:effectLst/>
                        </a:rPr>
                        <a:t>EBITDA</a:t>
                      </a:r>
                      <a:endParaRPr lang="en-IN" sz="1200" b="0" i="0" u="none" strike="noStrike" dirty="0">
                        <a:solidFill>
                          <a:srgbClr val="1A355E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4" marR="9294" marT="9294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IN" sz="1200" b="0" u="none" strike="noStrike" dirty="0">
                          <a:effectLst/>
                        </a:rPr>
                        <a:t>-24.3</a:t>
                      </a:r>
                      <a:endParaRPr lang="en-IN" sz="1200" b="0" i="0" u="none" strike="noStrike" dirty="0">
                        <a:solidFill>
                          <a:srgbClr val="1A355E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4" marR="9294" marT="9294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IN" sz="1200" b="0" u="none" strike="noStrike">
                          <a:effectLst/>
                        </a:rPr>
                        <a:t>23.6</a:t>
                      </a:r>
                      <a:endParaRPr lang="en-IN" sz="1200" b="0" i="0" u="none" strike="noStrike">
                        <a:solidFill>
                          <a:srgbClr val="1A355E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4" marR="9294" marT="9294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IN" sz="1200" b="0" u="none" strike="noStrike">
                          <a:effectLst/>
                        </a:rPr>
                        <a:t>101.9</a:t>
                      </a:r>
                      <a:endParaRPr lang="en-IN" sz="1200" b="0" i="0" u="none" strike="noStrike">
                        <a:solidFill>
                          <a:srgbClr val="1A355E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4" marR="9294" marT="9294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IN" sz="1200" b="0" u="none" strike="noStrike" dirty="0">
                          <a:effectLst/>
                        </a:rPr>
                        <a:t>171.5</a:t>
                      </a:r>
                      <a:endParaRPr lang="en-IN" sz="1200" b="0" i="0" u="none" strike="noStrike" dirty="0">
                        <a:solidFill>
                          <a:srgbClr val="1A355E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4" marR="9294" marT="9294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IN" sz="1200" b="0" u="none" strike="noStrike" dirty="0">
                          <a:effectLst/>
                        </a:rPr>
                        <a:t>230.1</a:t>
                      </a:r>
                      <a:endParaRPr lang="en-IN" sz="1200" b="0" i="0" u="none" strike="noStrike" dirty="0">
                        <a:solidFill>
                          <a:srgbClr val="1A355E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4" marR="9294" marT="9294" marB="0" anchor="ctr"/>
                </a:tc>
                <a:extLst>
                  <a:ext uri="{0D108BD9-81ED-4DB2-BD59-A6C34878D82A}">
                    <a16:rowId xmlns:a16="http://schemas.microsoft.com/office/drawing/2014/main" val="3098947467"/>
                  </a:ext>
                </a:extLst>
              </a:tr>
              <a:tr h="267606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IN" sz="1000" b="1" u="none" strike="noStrike" dirty="0">
                          <a:effectLst/>
                        </a:rPr>
                        <a:t>EBITDA Margin %</a:t>
                      </a:r>
                      <a:endParaRPr lang="en-IN" sz="1000" b="1" i="0" u="none" strike="noStrike" dirty="0">
                        <a:solidFill>
                          <a:srgbClr val="1A355E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4" marR="9294" marT="9294" marB="0" anchor="ctr">
                    <a:solidFill>
                      <a:srgbClr val="A4FD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N" sz="1000" b="1" u="none" strike="noStrike" dirty="0">
                          <a:effectLst/>
                        </a:rPr>
                        <a:t>-59%</a:t>
                      </a:r>
                      <a:endParaRPr lang="en-IN" sz="1000" b="1" i="0" u="none" strike="noStrike" dirty="0">
                        <a:solidFill>
                          <a:srgbClr val="1A355E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4" marR="9294" marT="9294" marB="0" anchor="ctr">
                    <a:solidFill>
                      <a:srgbClr val="A4FD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N" sz="1000" b="1" u="none" strike="noStrike" dirty="0">
                          <a:effectLst/>
                        </a:rPr>
                        <a:t>17%</a:t>
                      </a:r>
                      <a:endParaRPr lang="en-IN" sz="1000" b="1" i="0" u="none" strike="noStrike" dirty="0">
                        <a:solidFill>
                          <a:srgbClr val="1A355E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4" marR="9294" marT="9294" marB="0" anchor="ctr">
                    <a:solidFill>
                      <a:srgbClr val="A4FD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N" sz="1000" b="1" u="none" strike="noStrike" dirty="0">
                          <a:effectLst/>
                        </a:rPr>
                        <a:t>37%</a:t>
                      </a:r>
                      <a:endParaRPr lang="en-IN" sz="1000" b="1" i="0" u="none" strike="noStrike" dirty="0">
                        <a:solidFill>
                          <a:srgbClr val="1A355E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4" marR="9294" marT="9294" marB="0" anchor="ctr">
                    <a:solidFill>
                      <a:srgbClr val="A4FD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N" sz="1000" b="1" u="none" strike="noStrike" dirty="0">
                          <a:effectLst/>
                        </a:rPr>
                        <a:t>45%</a:t>
                      </a:r>
                      <a:endParaRPr lang="en-IN" sz="1000" b="1" i="0" u="none" strike="noStrike" dirty="0">
                        <a:solidFill>
                          <a:srgbClr val="1A355E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4" marR="9294" marT="9294" marB="0" anchor="ctr">
                    <a:solidFill>
                      <a:srgbClr val="A4FD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N" sz="1000" b="1" u="none" strike="noStrike" dirty="0">
                          <a:effectLst/>
                        </a:rPr>
                        <a:t>48%</a:t>
                      </a:r>
                      <a:endParaRPr lang="en-IN" sz="1000" b="1" i="0" u="none" strike="noStrike" dirty="0">
                        <a:solidFill>
                          <a:srgbClr val="1A355E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4" marR="9294" marT="9294" marB="0" anchor="ctr">
                    <a:solidFill>
                      <a:srgbClr val="A4FD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0617932"/>
                  </a:ext>
                </a:extLst>
              </a:tr>
              <a:tr h="267606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IN" sz="1000" u="none" strike="noStrike">
                          <a:effectLst/>
                        </a:rPr>
                        <a:t>Depreciation</a:t>
                      </a:r>
                      <a:endParaRPr lang="en-IN" sz="1000" b="0" i="0" u="none" strike="noStrike">
                        <a:solidFill>
                          <a:srgbClr val="2B2B2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4" marR="9294" marT="9294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IN" sz="1000" u="none" strike="noStrike">
                          <a:effectLst/>
                        </a:rPr>
                        <a:t>15.0</a:t>
                      </a:r>
                      <a:endParaRPr lang="en-IN" sz="1000" b="0" i="0" u="none" strike="noStrike">
                        <a:solidFill>
                          <a:srgbClr val="2B2B2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4" marR="9294" marT="9294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IN" sz="1000" u="none" strike="noStrike" dirty="0">
                          <a:effectLst/>
                        </a:rPr>
                        <a:t>15.0</a:t>
                      </a:r>
                      <a:endParaRPr lang="en-IN" sz="1000" b="0" i="0" u="none" strike="noStrike" dirty="0">
                        <a:solidFill>
                          <a:srgbClr val="2B2B2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4" marR="9294" marT="9294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IN" sz="1000" u="none" strike="noStrike" dirty="0">
                          <a:effectLst/>
                        </a:rPr>
                        <a:t>15.0</a:t>
                      </a:r>
                      <a:endParaRPr lang="en-IN" sz="1000" b="0" i="0" u="none" strike="noStrike" dirty="0">
                        <a:solidFill>
                          <a:srgbClr val="2B2B2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4" marR="9294" marT="9294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IN" sz="1000" u="none" strike="noStrike" dirty="0">
                          <a:effectLst/>
                        </a:rPr>
                        <a:t>15.0</a:t>
                      </a:r>
                      <a:endParaRPr lang="en-IN" sz="1000" b="0" i="0" u="none" strike="noStrike" dirty="0">
                        <a:solidFill>
                          <a:srgbClr val="2B2B2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4" marR="9294" marT="9294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IN" sz="1000" u="none" strike="noStrike">
                          <a:effectLst/>
                        </a:rPr>
                        <a:t>15.0</a:t>
                      </a:r>
                      <a:endParaRPr lang="en-IN" sz="1000" b="0" i="0" u="none" strike="noStrike">
                        <a:solidFill>
                          <a:srgbClr val="2B2B2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4" marR="9294" marT="9294" marB="0" anchor="ctr"/>
                </a:tc>
                <a:extLst>
                  <a:ext uri="{0D108BD9-81ED-4DB2-BD59-A6C34878D82A}">
                    <a16:rowId xmlns:a16="http://schemas.microsoft.com/office/drawing/2014/main" val="3772023579"/>
                  </a:ext>
                </a:extLst>
              </a:tr>
              <a:tr h="267606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IN" sz="1000" u="none" strike="noStrike">
                          <a:effectLst/>
                        </a:rPr>
                        <a:t>Interest &amp; Finance Charges</a:t>
                      </a:r>
                      <a:endParaRPr lang="en-IN" sz="1000" b="0" i="0" u="none" strike="noStrike">
                        <a:solidFill>
                          <a:srgbClr val="2B2B2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4" marR="9294" marT="9294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IN" sz="1100" u="none" strike="noStrike">
                          <a:effectLst/>
                        </a:rPr>
                        <a:t>22.7</a:t>
                      </a:r>
                      <a:endParaRPr lang="en-IN" sz="1100" b="0" i="0" u="none" strike="noStrike">
                        <a:solidFill>
                          <a:srgbClr val="008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94" marR="9294" marT="9294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IN" sz="1100" u="none" strike="noStrike" dirty="0">
                          <a:effectLst/>
                        </a:rPr>
                        <a:t>25.1</a:t>
                      </a:r>
                      <a:endParaRPr lang="en-IN" sz="1100" b="0" i="0" u="none" strike="noStrike" dirty="0">
                        <a:solidFill>
                          <a:srgbClr val="008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94" marR="9294" marT="9294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IN" sz="1100" u="none" strike="noStrike" dirty="0">
                          <a:effectLst/>
                        </a:rPr>
                        <a:t>27.8</a:t>
                      </a:r>
                      <a:endParaRPr lang="en-IN" sz="1100" b="0" i="0" u="none" strike="noStrike" dirty="0">
                        <a:solidFill>
                          <a:srgbClr val="008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94" marR="9294" marT="9294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IN" sz="1100" u="none" strike="noStrike" dirty="0">
                          <a:effectLst/>
                        </a:rPr>
                        <a:t>24.3</a:t>
                      </a:r>
                      <a:endParaRPr lang="en-IN" sz="1100" b="0" i="0" u="none" strike="noStrike" dirty="0">
                        <a:solidFill>
                          <a:srgbClr val="008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94" marR="9294" marT="9294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IN" sz="1100" u="none" strike="noStrike">
                          <a:effectLst/>
                        </a:rPr>
                        <a:t>20.8</a:t>
                      </a:r>
                      <a:endParaRPr lang="en-IN" sz="1100" b="0" i="0" u="none" strike="noStrike">
                        <a:solidFill>
                          <a:srgbClr val="008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94" marR="9294" marT="9294" marB="0" anchor="ctr"/>
                </a:tc>
                <a:extLst>
                  <a:ext uri="{0D108BD9-81ED-4DB2-BD59-A6C34878D82A}">
                    <a16:rowId xmlns:a16="http://schemas.microsoft.com/office/drawing/2014/main" val="2456707227"/>
                  </a:ext>
                </a:extLst>
              </a:tr>
              <a:tr h="298482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IN" sz="1100" u="none" strike="noStrike">
                          <a:effectLst/>
                        </a:rPr>
                        <a:t>PBT (Profit Before Tax)</a:t>
                      </a:r>
                      <a:endParaRPr lang="en-IN" sz="1100" b="1" i="0" u="none" strike="noStrike">
                        <a:solidFill>
                          <a:srgbClr val="1A355E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4" marR="9294" marT="9294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IN" sz="1100" u="none" strike="noStrike">
                          <a:effectLst/>
                        </a:rPr>
                        <a:t>-62.0</a:t>
                      </a:r>
                      <a:endParaRPr lang="en-IN" sz="1100" b="1" i="0" u="none" strike="noStrike">
                        <a:solidFill>
                          <a:srgbClr val="1A355E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4" marR="9294" marT="9294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IN" sz="1100" u="none" strike="noStrike">
                          <a:effectLst/>
                        </a:rPr>
                        <a:t>-16.5</a:t>
                      </a:r>
                      <a:endParaRPr lang="en-IN" sz="1100" b="1" i="0" u="none" strike="noStrike">
                        <a:solidFill>
                          <a:srgbClr val="1A355E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4" marR="9294" marT="9294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IN" sz="1100" u="none" strike="noStrike" dirty="0">
                          <a:effectLst/>
                        </a:rPr>
                        <a:t>59.1</a:t>
                      </a:r>
                      <a:endParaRPr lang="en-IN" sz="1100" b="1" i="0" u="none" strike="noStrike" dirty="0">
                        <a:solidFill>
                          <a:srgbClr val="1A355E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4" marR="9294" marT="9294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IN" sz="1100" u="none" strike="noStrike" dirty="0">
                          <a:effectLst/>
                        </a:rPr>
                        <a:t>132.2</a:t>
                      </a:r>
                      <a:endParaRPr lang="en-IN" sz="1100" b="1" i="0" u="none" strike="noStrike" dirty="0">
                        <a:solidFill>
                          <a:srgbClr val="1A355E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4" marR="9294" marT="9294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IN" sz="1100" u="none" strike="noStrike">
                          <a:effectLst/>
                        </a:rPr>
                        <a:t>194.3</a:t>
                      </a:r>
                      <a:endParaRPr lang="en-IN" sz="1100" b="1" i="0" u="none" strike="noStrike">
                        <a:solidFill>
                          <a:srgbClr val="1A355E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4" marR="9294" marT="9294" marB="0" anchor="ctr"/>
                </a:tc>
                <a:extLst>
                  <a:ext uri="{0D108BD9-81ED-4DB2-BD59-A6C34878D82A}">
                    <a16:rowId xmlns:a16="http://schemas.microsoft.com/office/drawing/2014/main" val="1954911505"/>
                  </a:ext>
                </a:extLst>
              </a:tr>
              <a:tr h="267606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IN" sz="1000" u="none" strike="noStrike">
                          <a:effectLst/>
                        </a:rPr>
                        <a:t>Tax (25%)</a:t>
                      </a:r>
                      <a:endParaRPr lang="en-IN" sz="1000" b="0" i="0" u="none" strike="noStrike">
                        <a:solidFill>
                          <a:srgbClr val="2B2B2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4" marR="9294" marT="9294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IN" sz="1000" u="none" strike="noStrike">
                          <a:effectLst/>
                        </a:rPr>
                        <a:t>0.0</a:t>
                      </a:r>
                      <a:endParaRPr lang="en-IN" sz="1000" b="0" i="0" u="none" strike="noStrike">
                        <a:solidFill>
                          <a:srgbClr val="2B2B2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4" marR="9294" marT="9294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IN" sz="1000" u="none" strike="noStrike">
                          <a:effectLst/>
                        </a:rPr>
                        <a:t>0.0</a:t>
                      </a:r>
                      <a:endParaRPr lang="en-IN" sz="1000" b="0" i="0" u="none" strike="noStrike">
                        <a:solidFill>
                          <a:srgbClr val="2B2B2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4" marR="9294" marT="9294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IN" sz="1000" u="none" strike="noStrike" dirty="0">
                          <a:effectLst/>
                        </a:rPr>
                        <a:t>14.8</a:t>
                      </a:r>
                      <a:endParaRPr lang="en-IN" sz="1000" b="0" i="0" u="none" strike="noStrike" dirty="0">
                        <a:solidFill>
                          <a:srgbClr val="2B2B2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4" marR="9294" marT="9294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IN" sz="1000" u="none" strike="noStrike" dirty="0">
                          <a:effectLst/>
                        </a:rPr>
                        <a:t>33.1</a:t>
                      </a:r>
                      <a:endParaRPr lang="en-IN" sz="1000" b="0" i="0" u="none" strike="noStrike" dirty="0">
                        <a:solidFill>
                          <a:srgbClr val="2B2B2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4" marR="9294" marT="9294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IN" sz="1000" u="none" strike="noStrike">
                          <a:effectLst/>
                        </a:rPr>
                        <a:t>48.6</a:t>
                      </a:r>
                      <a:endParaRPr lang="en-IN" sz="1000" b="0" i="0" u="none" strike="noStrike">
                        <a:solidFill>
                          <a:srgbClr val="2B2B2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4" marR="9294" marT="9294" marB="0" anchor="ctr"/>
                </a:tc>
                <a:extLst>
                  <a:ext uri="{0D108BD9-81ED-4DB2-BD59-A6C34878D82A}">
                    <a16:rowId xmlns:a16="http://schemas.microsoft.com/office/drawing/2014/main" val="360511843"/>
                  </a:ext>
                </a:extLst>
              </a:tr>
              <a:tr h="32936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IN" sz="1200" u="none" strike="noStrike" dirty="0">
                          <a:effectLst/>
                        </a:rPr>
                        <a:t>PAT — Net Profit After Tax</a:t>
                      </a:r>
                      <a:endParaRPr lang="en-IN" sz="1200" b="1" i="0" u="none" strike="noStrike" dirty="0">
                        <a:solidFill>
                          <a:srgbClr val="0D6B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4" marR="9294" marT="9294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IN" sz="1200" u="none" strike="noStrike">
                          <a:effectLst/>
                        </a:rPr>
                        <a:t>-62.0</a:t>
                      </a:r>
                      <a:endParaRPr lang="en-IN" sz="1200" b="1" i="0" u="none" strike="noStrike">
                        <a:solidFill>
                          <a:srgbClr val="0D6B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4" marR="9294" marT="9294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IN" sz="1200" u="none" strike="noStrike">
                          <a:effectLst/>
                        </a:rPr>
                        <a:t>-16.5</a:t>
                      </a:r>
                      <a:endParaRPr lang="en-IN" sz="1200" b="1" i="0" u="none" strike="noStrike">
                        <a:solidFill>
                          <a:srgbClr val="0D6B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4" marR="9294" marT="9294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IN" sz="1200" u="none" strike="noStrike">
                          <a:effectLst/>
                        </a:rPr>
                        <a:t>44.3</a:t>
                      </a:r>
                      <a:endParaRPr lang="en-IN" sz="1200" b="1" i="0" u="none" strike="noStrike">
                        <a:solidFill>
                          <a:srgbClr val="0D6B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4" marR="9294" marT="9294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IN" sz="1200" u="none" strike="noStrike">
                          <a:effectLst/>
                        </a:rPr>
                        <a:t>99.2</a:t>
                      </a:r>
                      <a:endParaRPr lang="en-IN" sz="1200" b="1" i="0" u="none" strike="noStrike">
                        <a:solidFill>
                          <a:srgbClr val="0D6B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4" marR="9294" marT="9294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IN" sz="1200" u="none" strike="noStrike">
                          <a:effectLst/>
                        </a:rPr>
                        <a:t>145.7</a:t>
                      </a:r>
                      <a:endParaRPr lang="en-IN" sz="1200" b="1" i="0" u="none" strike="noStrike">
                        <a:solidFill>
                          <a:srgbClr val="0D6B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4" marR="9294" marT="9294" marB="0" anchor="ctr"/>
                </a:tc>
                <a:extLst>
                  <a:ext uri="{0D108BD9-81ED-4DB2-BD59-A6C34878D82A}">
                    <a16:rowId xmlns:a16="http://schemas.microsoft.com/office/drawing/2014/main" val="2878531571"/>
                  </a:ext>
                </a:extLst>
              </a:tr>
              <a:tr h="267606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IN" sz="1000" b="1" u="none" strike="noStrike" dirty="0">
                          <a:effectLst/>
                        </a:rPr>
                        <a:t>PAT Margin %</a:t>
                      </a:r>
                      <a:endParaRPr lang="en-IN" sz="1000" b="1" i="0" u="none" strike="noStrike" dirty="0">
                        <a:solidFill>
                          <a:srgbClr val="0D6B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4" marR="9294" marT="9294" marB="0" anchor="ctr">
                    <a:solidFill>
                      <a:srgbClr val="A4FD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N" sz="1000" b="1" u="none" strike="noStrike" dirty="0">
                          <a:effectLst/>
                        </a:rPr>
                        <a:t>-151%</a:t>
                      </a:r>
                      <a:endParaRPr lang="en-IN" sz="1000" b="1" i="0" u="none" strike="noStrike" dirty="0">
                        <a:solidFill>
                          <a:srgbClr val="0D6B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4" marR="9294" marT="9294" marB="0" anchor="ctr">
                    <a:solidFill>
                      <a:srgbClr val="A4FD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N" sz="1000" b="1" u="none" strike="noStrike" dirty="0">
                          <a:effectLst/>
                        </a:rPr>
                        <a:t>-12%</a:t>
                      </a:r>
                      <a:endParaRPr lang="en-IN" sz="1000" b="1" i="0" u="none" strike="noStrike" dirty="0">
                        <a:solidFill>
                          <a:srgbClr val="0D6B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4" marR="9294" marT="9294" marB="0" anchor="ctr">
                    <a:solidFill>
                      <a:srgbClr val="A4FD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N" sz="1000" b="1" u="none" strike="noStrike" dirty="0">
                          <a:effectLst/>
                        </a:rPr>
                        <a:t>16%</a:t>
                      </a:r>
                      <a:endParaRPr lang="en-IN" sz="1000" b="1" i="0" u="none" strike="noStrike" dirty="0">
                        <a:solidFill>
                          <a:srgbClr val="0D6B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4" marR="9294" marT="9294" marB="0" anchor="ctr">
                    <a:solidFill>
                      <a:srgbClr val="A4FD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N" sz="1000" b="1" u="none" strike="noStrike" dirty="0">
                          <a:effectLst/>
                        </a:rPr>
                        <a:t>26%</a:t>
                      </a:r>
                      <a:endParaRPr lang="en-IN" sz="1000" b="1" i="0" u="none" strike="noStrike" dirty="0">
                        <a:solidFill>
                          <a:srgbClr val="0D6B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4" marR="9294" marT="9294" marB="0" anchor="ctr">
                    <a:solidFill>
                      <a:srgbClr val="A4FD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N" sz="1000" b="1" u="none" strike="noStrike" dirty="0">
                          <a:effectLst/>
                        </a:rPr>
                        <a:t>31%</a:t>
                      </a:r>
                      <a:endParaRPr lang="en-IN" sz="1000" b="1" i="0" u="none" strike="noStrike" dirty="0">
                        <a:solidFill>
                          <a:srgbClr val="0D6B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4" marR="9294" marT="9294" marB="0" anchor="ctr">
                    <a:solidFill>
                      <a:srgbClr val="A4FD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633138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8160" y="167638"/>
            <a:ext cx="111556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>
            <a:defPPr>
              <a:defRPr lang="en-US"/>
            </a:defPPr>
            <a:lvl1pPr indent="0">
              <a:buNone/>
              <a:defRPr b="1" kern="0" spc="300">
                <a:solidFill>
                  <a:srgbClr val="2DD4BF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r>
              <a:rPr dirty="0">
                <a:solidFill>
                  <a:schemeClr val="tx1"/>
                </a:solidFill>
              </a:rPr>
              <a:t>Pipeline: The Urology Category Platform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2920" y="960120"/>
            <a:ext cx="11155680" cy="4572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400" b="0">
                <a:solidFill>
                  <a:srgbClr val="5A5A5A"/>
                </a:solidFill>
                <a:latin typeface="Calibri"/>
              </a:rPr>
              <a:t>Beyond catheter + bag, two patent-pending products extend the same urology channel: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02920" y="1554480"/>
            <a:ext cx="5486400" cy="4206240"/>
          </a:xfrm>
          <a:prstGeom prst="roundRect">
            <a:avLst>
              <a:gd name="adj" fmla="val 8000"/>
            </a:avLst>
          </a:prstGeom>
          <a:solidFill>
            <a:srgbClr val="2DD4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777240" y="1783080"/>
            <a:ext cx="4937760" cy="4572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700" b="1">
                <a:solidFill>
                  <a:srgbClr val="1E2761"/>
                </a:solidFill>
                <a:latin typeface="Trebuchet MS"/>
              </a:rPr>
              <a:t>SupraSense™ — SupraPubic Catheter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09587" y="5187327"/>
            <a:ext cx="4937760" cy="7315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200" b="0">
                <a:solidFill>
                  <a:srgbClr val="333333"/>
                </a:solidFill>
                <a:latin typeface="Calibri"/>
              </a:rPr>
              <a:t>Sensor-enabled suprapubic drainage for long-term care; bladder pressure monitoring; patent application under process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217920" y="1554480"/>
            <a:ext cx="5486400" cy="4206240"/>
          </a:xfrm>
          <a:prstGeom prst="roundRect">
            <a:avLst>
              <a:gd name="adj" fmla="val 8000"/>
            </a:avLst>
          </a:prstGeom>
          <a:solidFill>
            <a:srgbClr val="2DD4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6492240" y="1783080"/>
            <a:ext cx="4937760" cy="4572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700" b="1">
                <a:solidFill>
                  <a:srgbClr val="1E2761"/>
                </a:solidFill>
                <a:latin typeface="Trebuchet MS"/>
              </a:rPr>
              <a:t>Biodegradable Prostate Stent</a:t>
            </a:r>
          </a:p>
        </p:txBody>
      </p:sp>
      <p:pic>
        <p:nvPicPr>
          <p:cNvPr id="10" name="Picture 9" descr="prostate_s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8574959" y="2356473"/>
            <a:ext cx="3114121" cy="273941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624587" y="5187327"/>
            <a:ext cx="4937760" cy="369332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lang="en-US" sz="1200" b="0" dirty="0">
                <a:solidFill>
                  <a:srgbClr val="333333"/>
                </a:solidFill>
                <a:latin typeface="Calibri"/>
              </a:rPr>
              <a:t>Scrapping vs Biodegradab</a:t>
            </a:r>
            <a:r>
              <a:rPr lang="en-US" sz="1200" dirty="0">
                <a:solidFill>
                  <a:srgbClr val="333333"/>
                </a:solidFill>
                <a:latin typeface="Calibri"/>
              </a:rPr>
              <a:t>le Stenting: </a:t>
            </a:r>
            <a:r>
              <a:rPr sz="1200" b="0" dirty="0">
                <a:solidFill>
                  <a:srgbClr val="333333"/>
                </a:solidFill>
                <a:latin typeface="Calibri"/>
              </a:rPr>
              <a:t>BPH relief without repeat procedures — stent degrades after therapy window; patent application under process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2920" y="6035040"/>
            <a:ext cx="11155680" cy="200055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300" b="1" dirty="0">
                <a:solidFill>
                  <a:srgbClr val="002060"/>
                </a:solidFill>
                <a:latin typeface="Calibri"/>
              </a:rPr>
              <a:t>Each pipeline product sells to the same urologists, hospitals and distributors as amSafeX &amp; amSmart.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D517383-8AFD-E1FB-F5EE-CF6B89AE07D8}"/>
              </a:ext>
            </a:extLst>
          </p:cNvPr>
          <p:cNvCxnSpPr>
            <a:cxnSpLocks/>
          </p:cNvCxnSpPr>
          <p:nvPr/>
        </p:nvCxnSpPr>
        <p:spPr>
          <a:xfrm>
            <a:off x="0" y="795867"/>
            <a:ext cx="9448800" cy="0"/>
          </a:xfrm>
          <a:prstGeom prst="line">
            <a:avLst/>
          </a:prstGeom>
          <a:ln w="69850"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Freeform 9" descr="Upscale Image">
            <a:extLst>
              <a:ext uri="{FF2B5EF4-FFF2-40B4-BE49-F238E27FC236}">
                <a16:creationId xmlns:a16="http://schemas.microsoft.com/office/drawing/2014/main" id="{4FD87F85-8985-B15D-83F7-702581AEC2DA}"/>
              </a:ext>
            </a:extLst>
          </p:cNvPr>
          <p:cNvSpPr/>
          <p:nvPr/>
        </p:nvSpPr>
        <p:spPr>
          <a:xfrm>
            <a:off x="3813380" y="2779402"/>
            <a:ext cx="1990653" cy="1423052"/>
          </a:xfrm>
          <a:prstGeom prst="round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700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48FD67D-32D0-0B9C-A9B9-A59A23DF5B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718" y="2368617"/>
            <a:ext cx="2260600" cy="2159000"/>
          </a:xfrm>
          <a:prstGeom prst="round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28E1C914-D8AB-570F-34B3-465ED00741BC}"/>
              </a:ext>
            </a:extLst>
          </p:cNvPr>
          <p:cNvGrpSpPr/>
          <p:nvPr/>
        </p:nvGrpSpPr>
        <p:grpSpPr>
          <a:xfrm>
            <a:off x="2988014" y="3185165"/>
            <a:ext cx="640080" cy="640080"/>
            <a:chOff x="2802678" y="3196614"/>
            <a:chExt cx="640080" cy="64008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231904C-CE32-8A5C-2762-8525A6DD12ED}"/>
                </a:ext>
              </a:extLst>
            </p:cNvPr>
            <p:cNvSpPr/>
            <p:nvPr/>
          </p:nvSpPr>
          <p:spPr>
            <a:xfrm>
              <a:off x="2802678" y="3196614"/>
              <a:ext cx="640080" cy="640080"/>
            </a:xfrm>
            <a:prstGeom prst="ellipse">
              <a:avLst/>
            </a:prstGeom>
            <a:solidFill>
              <a:srgbClr val="1E276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6F30FB4-9703-856A-1FDC-775CC9263AAF}"/>
                </a:ext>
              </a:extLst>
            </p:cNvPr>
            <p:cNvSpPr txBox="1"/>
            <p:nvPr/>
          </p:nvSpPr>
          <p:spPr>
            <a:xfrm>
              <a:off x="2802678" y="3379494"/>
              <a:ext cx="640080" cy="274320"/>
            </a:xfrm>
            <a:prstGeom prst="rect">
              <a:avLst/>
            </a:prstGeom>
            <a:noFill/>
          </p:spPr>
          <p:txBody>
            <a:bodyPr wrap="square" lIns="0" tIns="0" rIns="0" bIns="0" anchor="t">
              <a:spAutoFit/>
            </a:bodyPr>
            <a:lstStyle/>
            <a:p>
              <a:pPr algn="ctr"/>
              <a:r>
                <a:rPr sz="1400" b="1">
                  <a:solidFill>
                    <a:srgbClr val="FFFFFF"/>
                  </a:solidFill>
                  <a:latin typeface="Trebuchet MS"/>
                </a:rPr>
                <a:t>VS</a:t>
              </a:r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1067F204-DD95-F376-D937-1D08458E5D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582" y="2638181"/>
            <a:ext cx="2490382" cy="1889436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D41B91A1-754F-A6E9-1B5E-80B4B194430A}"/>
              </a:ext>
            </a:extLst>
          </p:cNvPr>
          <p:cNvGrpSpPr/>
          <p:nvPr/>
        </p:nvGrpSpPr>
        <p:grpSpPr>
          <a:xfrm>
            <a:off x="8753524" y="3337560"/>
            <a:ext cx="640080" cy="640080"/>
            <a:chOff x="2802678" y="3196614"/>
            <a:chExt cx="640080" cy="640080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48BCA8C-6348-415A-DAF7-0FC7149FECB7}"/>
                </a:ext>
              </a:extLst>
            </p:cNvPr>
            <p:cNvSpPr/>
            <p:nvPr/>
          </p:nvSpPr>
          <p:spPr>
            <a:xfrm>
              <a:off x="2802678" y="3196614"/>
              <a:ext cx="640080" cy="640080"/>
            </a:xfrm>
            <a:prstGeom prst="ellipse">
              <a:avLst/>
            </a:prstGeom>
            <a:solidFill>
              <a:srgbClr val="1E276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15348F4-FF69-C80D-790C-E98C211EA6FC}"/>
                </a:ext>
              </a:extLst>
            </p:cNvPr>
            <p:cNvSpPr txBox="1"/>
            <p:nvPr/>
          </p:nvSpPr>
          <p:spPr>
            <a:xfrm>
              <a:off x="2802678" y="3379494"/>
              <a:ext cx="640080" cy="274320"/>
            </a:xfrm>
            <a:prstGeom prst="rect">
              <a:avLst/>
            </a:prstGeom>
            <a:noFill/>
          </p:spPr>
          <p:txBody>
            <a:bodyPr wrap="square" lIns="0" tIns="0" rIns="0" bIns="0" anchor="t">
              <a:spAutoFit/>
            </a:bodyPr>
            <a:lstStyle/>
            <a:p>
              <a:pPr algn="ctr"/>
              <a:r>
                <a:rPr sz="1400" b="1">
                  <a:solidFill>
                    <a:srgbClr val="FFFFFF"/>
                  </a:solidFill>
                  <a:latin typeface="Trebuchet MS"/>
                </a:rPr>
                <a:t>VS</a:t>
              </a: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2920" y="176624"/>
            <a:ext cx="1115568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>
            <a:defPPr>
              <a:defRPr lang="en-US"/>
            </a:defPPr>
            <a:lvl1pPr indent="0">
              <a:buNone/>
              <a:defRPr b="1" kern="0" spc="300">
                <a:solidFill>
                  <a:srgbClr val="2DD4BF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r>
              <a:rPr dirty="0">
                <a:solidFill>
                  <a:schemeClr val="tx1"/>
                </a:solidFill>
              </a:rPr>
              <a:t>Annexure — Market Research &amp; Sources (June 2026)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2920" y="1051560"/>
            <a:ext cx="5486400" cy="36576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500" b="1">
                <a:solidFill>
                  <a:srgbClr val="1E2761"/>
                </a:solidFill>
                <a:latin typeface="Trebuchet MS"/>
              </a:rPr>
              <a:t>Global market size &amp; growth</a:t>
            </a:r>
          </a:p>
        </p:txBody>
      </p:sp>
      <p:sp>
        <p:nvSpPr>
          <p:cNvPr id="4" name="Rectangle 3"/>
          <p:cNvSpPr/>
          <p:nvPr/>
        </p:nvSpPr>
        <p:spPr>
          <a:xfrm>
            <a:off x="502920" y="1508760"/>
            <a:ext cx="5486400" cy="475488"/>
          </a:xfrm>
          <a:prstGeom prst="rect">
            <a:avLst/>
          </a:prstGeom>
          <a:solidFill>
            <a:srgbClr val="2DD4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640080" y="1581912"/>
            <a:ext cx="2651760" cy="347472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100" b="1">
                <a:solidFill>
                  <a:srgbClr val="1E2761"/>
                </a:solidFill>
                <a:latin typeface="Calibri"/>
              </a:rPr>
              <a:t>Foley / indwelling catheters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37560" y="1581912"/>
            <a:ext cx="1600200" cy="347472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100" b="0">
                <a:solidFill>
                  <a:srgbClr val="333333"/>
                </a:solidFill>
                <a:latin typeface="Calibri"/>
              </a:rPr>
              <a:t>$2.16 B (2025)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92040" y="1581912"/>
            <a:ext cx="1005840" cy="347472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000" b="0">
                <a:solidFill>
                  <a:srgbClr val="5A5A5A"/>
                </a:solidFill>
                <a:latin typeface="Calibri"/>
              </a:rPr>
              <a:t>CAGR 5.3–7.2%</a:t>
            </a:r>
          </a:p>
        </p:txBody>
      </p:sp>
      <p:sp>
        <p:nvSpPr>
          <p:cNvPr id="8" name="Rectangle 7"/>
          <p:cNvSpPr/>
          <p:nvPr/>
        </p:nvSpPr>
        <p:spPr>
          <a:xfrm>
            <a:off x="502920" y="1984248"/>
            <a:ext cx="5486400" cy="47548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640080" y="2057400"/>
            <a:ext cx="2651760" cy="347472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100" b="1">
                <a:solidFill>
                  <a:srgbClr val="1E2761"/>
                </a:solidFill>
                <a:latin typeface="Calibri"/>
              </a:rPr>
              <a:t>Urinary catheters — all types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37560" y="2057400"/>
            <a:ext cx="1600200" cy="347472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100" b="0">
                <a:solidFill>
                  <a:srgbClr val="333333"/>
                </a:solidFill>
                <a:latin typeface="Calibri"/>
              </a:rPr>
              <a:t>$6.08 B → $8.2 B (2031)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92040" y="2057400"/>
            <a:ext cx="1005840" cy="347472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000" b="0">
                <a:solidFill>
                  <a:srgbClr val="5A5A5A"/>
                </a:solidFill>
                <a:latin typeface="Calibri"/>
              </a:rPr>
              <a:t>CAGR 5.1%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02920" y="2459736"/>
            <a:ext cx="5486400" cy="475488"/>
          </a:xfrm>
          <a:prstGeom prst="rect">
            <a:avLst/>
          </a:prstGeom>
          <a:solidFill>
            <a:srgbClr val="2DD4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TextBox 12"/>
          <p:cNvSpPr txBox="1"/>
          <p:nvPr/>
        </p:nvSpPr>
        <p:spPr>
          <a:xfrm>
            <a:off x="640080" y="2532888"/>
            <a:ext cx="2651760" cy="347472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100" b="1">
                <a:solidFill>
                  <a:srgbClr val="1E2761"/>
                </a:solidFill>
                <a:latin typeface="Calibri"/>
              </a:rPr>
              <a:t>Foley share of urinary catheters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337560" y="2532888"/>
            <a:ext cx="1600200" cy="347472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100" b="0">
                <a:solidFill>
                  <a:srgbClr val="333333"/>
                </a:solidFill>
                <a:latin typeface="Calibri"/>
              </a:rPr>
              <a:t>51.6%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92040" y="2532888"/>
            <a:ext cx="1005840" cy="347472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000" b="0">
                <a:solidFill>
                  <a:srgbClr val="5A5A5A"/>
                </a:solidFill>
                <a:latin typeface="Calibri"/>
              </a:rPr>
              <a:t>largest segment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02920" y="2935224"/>
            <a:ext cx="5486400" cy="47548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TextBox 16"/>
          <p:cNvSpPr txBox="1"/>
          <p:nvPr/>
        </p:nvSpPr>
        <p:spPr>
          <a:xfrm>
            <a:off x="640080" y="3008376"/>
            <a:ext cx="2651760" cy="347472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100" b="1">
                <a:solidFill>
                  <a:srgbClr val="1E2761"/>
                </a:solidFill>
                <a:latin typeface="Calibri"/>
              </a:rPr>
              <a:t>Urine drainage / collection devices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337560" y="3008376"/>
            <a:ext cx="1600200" cy="347472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100" b="0">
                <a:solidFill>
                  <a:srgbClr val="333333"/>
                </a:solidFill>
                <a:latin typeface="Calibri"/>
              </a:rPr>
              <a:t>~$1.4 B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892040" y="3008376"/>
            <a:ext cx="1005840" cy="347472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000" b="0">
                <a:solidFill>
                  <a:srgbClr val="5A5A5A"/>
                </a:solidFill>
                <a:latin typeface="Calibri"/>
              </a:rPr>
              <a:t>~5.5% CAGR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02920" y="3410712"/>
            <a:ext cx="5486400" cy="475488"/>
          </a:xfrm>
          <a:prstGeom prst="rect">
            <a:avLst/>
          </a:prstGeom>
          <a:solidFill>
            <a:srgbClr val="2DD4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1" name="TextBox 20"/>
          <p:cNvSpPr txBox="1"/>
          <p:nvPr/>
        </p:nvSpPr>
        <p:spPr>
          <a:xfrm>
            <a:off x="640080" y="3483864"/>
            <a:ext cx="2651760" cy="347472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100" b="1">
                <a:solidFill>
                  <a:srgbClr val="1E2761"/>
                </a:solidFill>
                <a:latin typeface="Calibri"/>
              </a:rPr>
              <a:t>Smart urine monitoring (emerging)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337560" y="3483864"/>
            <a:ext cx="1600200" cy="347472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100" b="0">
                <a:solidFill>
                  <a:srgbClr val="333333"/>
                </a:solidFill>
                <a:latin typeface="Calibri"/>
              </a:rPr>
              <a:t>~$0.3 B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892040" y="3483864"/>
            <a:ext cx="1005840" cy="347472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000" b="0">
                <a:solidFill>
                  <a:srgbClr val="5A5A5A"/>
                </a:solidFill>
                <a:latin typeface="Calibri"/>
              </a:rPr>
              <a:t>~18% CAGR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355080" y="1051560"/>
            <a:ext cx="5303520" cy="36576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500" b="1">
                <a:solidFill>
                  <a:srgbClr val="1E2761"/>
                </a:solidFill>
                <a:latin typeface="Trebuchet MS"/>
              </a:rPr>
              <a:t>Price benchmarks (per unit, USD)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355080" y="1508760"/>
            <a:ext cx="5303520" cy="475488"/>
          </a:xfrm>
          <a:prstGeom prst="rect">
            <a:avLst/>
          </a:prstGeom>
          <a:solidFill>
            <a:srgbClr val="2DD4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6" name="TextBox 25"/>
          <p:cNvSpPr txBox="1"/>
          <p:nvPr/>
        </p:nvSpPr>
        <p:spPr>
          <a:xfrm>
            <a:off x="6492240" y="1581912"/>
            <a:ext cx="2057400" cy="347472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100" b="1">
                <a:solidFill>
                  <a:srgbClr val="1E2761"/>
                </a:solidFill>
                <a:latin typeface="Calibri"/>
              </a:rPr>
              <a:t>Latex Foley 2/3-way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595360" y="1581912"/>
            <a:ext cx="1051560" cy="347472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100" b="0">
                <a:solidFill>
                  <a:srgbClr val="333333"/>
                </a:solidFill>
                <a:latin typeface="Calibri"/>
              </a:rPr>
              <a:t>$0.40–3.00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692640" y="1581912"/>
            <a:ext cx="1920240" cy="347472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000" b="0">
                <a:solidFill>
                  <a:srgbClr val="5A5A5A"/>
                </a:solidFill>
                <a:latin typeface="Calibri"/>
              </a:rPr>
              <a:t>India ₹85 MRP; US/EU $1.50–3.00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355080" y="1984248"/>
            <a:ext cx="5303520" cy="47548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0" name="TextBox 29"/>
          <p:cNvSpPr txBox="1"/>
          <p:nvPr/>
        </p:nvSpPr>
        <p:spPr>
          <a:xfrm>
            <a:off x="6492240" y="2057400"/>
            <a:ext cx="2057400" cy="347472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100" b="1">
                <a:solidFill>
                  <a:srgbClr val="1E2761"/>
                </a:solidFill>
                <a:latin typeface="Calibri"/>
              </a:rPr>
              <a:t>100% silicone Foley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595360" y="2057400"/>
            <a:ext cx="1051560" cy="347472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100" b="0">
                <a:solidFill>
                  <a:srgbClr val="333333"/>
                </a:solidFill>
                <a:latin typeface="Calibri"/>
              </a:rPr>
              <a:t>$4.00–16.00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692640" y="2057400"/>
            <a:ext cx="1920240" cy="347472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000" b="0">
                <a:solidFill>
                  <a:srgbClr val="5A5A5A"/>
                </a:solidFill>
                <a:latin typeface="Calibri"/>
              </a:rPr>
              <a:t>India ₹400–700; US/EU $8–16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355080" y="2459736"/>
            <a:ext cx="5303520" cy="475488"/>
          </a:xfrm>
          <a:prstGeom prst="rect">
            <a:avLst/>
          </a:prstGeom>
          <a:solidFill>
            <a:srgbClr val="2DD4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4" name="TextBox 33"/>
          <p:cNvSpPr txBox="1"/>
          <p:nvPr/>
        </p:nvSpPr>
        <p:spPr>
          <a:xfrm>
            <a:off x="6492240" y="2532888"/>
            <a:ext cx="2057400" cy="347472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100" b="1">
                <a:solidFill>
                  <a:srgbClr val="1E2761"/>
                </a:solidFill>
                <a:latin typeface="Calibri"/>
              </a:rPr>
              <a:t>Wearable urine collection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595360" y="2532888"/>
            <a:ext cx="1051560" cy="347472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100" b="0">
                <a:solidFill>
                  <a:srgbClr val="333333"/>
                </a:solidFill>
                <a:latin typeface="Calibri"/>
              </a:rPr>
              <a:t>$8.00–15.00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9692640" y="2532888"/>
            <a:ext cx="1920240" cy="347472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000" b="0">
                <a:solidFill>
                  <a:srgbClr val="5A5A5A"/>
                </a:solidFill>
                <a:latin typeface="Calibri"/>
              </a:rPr>
              <a:t>Coloplast / Hollister systems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355080" y="2935224"/>
            <a:ext cx="5303520" cy="47548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8" name="TextBox 37"/>
          <p:cNvSpPr txBox="1"/>
          <p:nvPr/>
        </p:nvSpPr>
        <p:spPr>
          <a:xfrm>
            <a:off x="6492240" y="3008376"/>
            <a:ext cx="2057400" cy="347472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100" b="1">
                <a:solidFill>
                  <a:srgbClr val="1E2761"/>
                </a:solidFill>
                <a:latin typeface="Calibri"/>
              </a:rPr>
              <a:t>Remote monitoring (SaaS comp.)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595360" y="3008376"/>
            <a:ext cx="1051560" cy="347472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100" b="0">
                <a:solidFill>
                  <a:srgbClr val="333333"/>
                </a:solidFill>
                <a:latin typeface="Calibri"/>
              </a:rPr>
              <a:t>$50–100 /mo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692640" y="3008376"/>
            <a:ext cx="1920240" cy="347472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000" b="0">
                <a:solidFill>
                  <a:srgbClr val="5A5A5A"/>
                </a:solidFill>
                <a:latin typeface="Calibri"/>
              </a:rPr>
              <a:t>supports $1,000/patient-yr</a:t>
            </a:r>
          </a:p>
        </p:txBody>
      </p:sp>
      <p:sp>
        <p:nvSpPr>
          <p:cNvPr id="41" name="Rectangle 40"/>
          <p:cNvSpPr/>
          <p:nvPr/>
        </p:nvSpPr>
        <p:spPr>
          <a:xfrm>
            <a:off x="6355080" y="3410712"/>
            <a:ext cx="5303520" cy="475488"/>
          </a:xfrm>
          <a:prstGeom prst="rect">
            <a:avLst/>
          </a:prstGeom>
          <a:solidFill>
            <a:srgbClr val="2DD4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2" name="TextBox 41"/>
          <p:cNvSpPr txBox="1"/>
          <p:nvPr/>
        </p:nvSpPr>
        <p:spPr>
          <a:xfrm>
            <a:off x="6492240" y="3483864"/>
            <a:ext cx="2057400" cy="347472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100" b="1">
                <a:solidFill>
                  <a:srgbClr val="1E2761"/>
                </a:solidFill>
                <a:latin typeface="Calibri"/>
              </a:rPr>
              <a:t>WHO / LMIC tenders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595360" y="3483864"/>
            <a:ext cx="1051560" cy="347472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100" b="0">
                <a:solidFill>
                  <a:srgbClr val="333333"/>
                </a:solidFill>
                <a:latin typeface="Calibri"/>
              </a:rPr>
              <a:t>$0.30–0.60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9692640" y="3483864"/>
            <a:ext cx="1920240" cy="347472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000" b="0">
                <a:solidFill>
                  <a:srgbClr val="5A5A5A"/>
                </a:solidFill>
                <a:latin typeface="Calibri"/>
              </a:rPr>
              <a:t>UNICEF supply catalogue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02920" y="4160520"/>
            <a:ext cx="11155680" cy="36576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500" b="1">
                <a:solidFill>
                  <a:srgbClr val="1E2761"/>
                </a:solidFill>
                <a:latin typeface="Trebuchet MS"/>
              </a:rPr>
              <a:t>Competitor financials (latest reported)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502920" y="4572000"/>
            <a:ext cx="11155680" cy="777240"/>
          </a:xfrm>
          <a:prstGeom prst="roundRect">
            <a:avLst>
              <a:gd name="adj" fmla="val 8000"/>
            </a:avLst>
          </a:prstGeom>
          <a:solidFill>
            <a:srgbClr val="2DD4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7" name="TextBox 46"/>
          <p:cNvSpPr txBox="1"/>
          <p:nvPr/>
        </p:nvSpPr>
        <p:spPr>
          <a:xfrm>
            <a:off x="777240" y="4681728"/>
            <a:ext cx="10698480" cy="59436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300" b="1">
                <a:solidFill>
                  <a:srgbClr val="333333"/>
                </a:solidFill>
                <a:latin typeface="Calibri"/>
              </a:rPr>
              <a:t>Teleflex $1.99 B (urology ~$1.4 B)  |  Coloplast ~$4.2 B (Continence #1, +7%)  |  BD/Bard UCC ~$341 M/qtr (+11.6%)</a:t>
            </a:r>
          </a:p>
          <a:p>
            <a:pPr algn="l"/>
            <a:r>
              <a:rPr sz="1300" b="1">
                <a:solidFill>
                  <a:srgbClr val="333333"/>
                </a:solidFill>
                <a:latin typeface="Calibri"/>
              </a:rPr>
              <a:t>Well Lead $215 M TTM (China #1 latex Foley)  |  Romsons ~$120 M est. (India #1 disposables)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02920" y="5623560"/>
            <a:ext cx="11155680" cy="100584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200" b="1">
                <a:solidFill>
                  <a:srgbClr val="1E2761"/>
                </a:solidFill>
                <a:latin typeface="Calibri"/>
              </a:rPr>
              <a:t>Sources:</a:t>
            </a:r>
          </a:p>
          <a:p>
            <a:pPr algn="l"/>
            <a:r>
              <a:rPr sz="1000" b="0">
                <a:solidFill>
                  <a:srgbClr val="5A5A5A"/>
                </a:solidFill>
                <a:latin typeface="Calibri"/>
              </a:rPr>
              <a:t>mordorintelligence.com/industry-reports/urinary-catheter-market  |  cognitivemarketresearch.com/foley-catheters-market-report  |  grandviewresearch.com</a:t>
            </a:r>
          </a:p>
          <a:p>
            <a:pPr algn="l"/>
            <a:r>
              <a:rPr sz="1000" b="0">
                <a:solidFill>
                  <a:srgbClr val="5A5A5A"/>
                </a:solidFill>
                <a:latin typeface="Calibri"/>
              </a:rPr>
              <a:t>sec.gov/Archives — Teleflex FY2025 ARS &amp; BD FY2025 8-K  |  coloplast.com/investors (AR 2024/25)  |  pitchbook.com (Well Lead 300642.SZ)</a:t>
            </a:r>
          </a:p>
          <a:p>
            <a:pPr algn="l"/>
            <a:r>
              <a:rPr sz="1000" b="0">
                <a:solidFill>
                  <a:srgbClr val="5A5A5A"/>
                </a:solidFill>
                <a:latin typeface="Calibri"/>
              </a:rPr>
              <a:t>healthklin.com / romsons.in — India retail prices  |  unicef.org/supply — tender catalogue  |  Full annexure: AmSafeX_amSmart_DPR.docx, Annexure A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9619BAC6-5189-D424-1A36-900A6D9A5D3E}"/>
              </a:ext>
            </a:extLst>
          </p:cNvPr>
          <p:cNvCxnSpPr>
            <a:cxnSpLocks/>
          </p:cNvCxnSpPr>
          <p:nvPr/>
        </p:nvCxnSpPr>
        <p:spPr>
          <a:xfrm>
            <a:off x="0" y="795867"/>
            <a:ext cx="9448800" cy="0"/>
          </a:xfrm>
          <a:prstGeom prst="line">
            <a:avLst/>
          </a:prstGeom>
          <a:ln w="69850"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0" name="Picture 49">
            <a:extLst>
              <a:ext uri="{FF2B5EF4-FFF2-40B4-BE49-F238E27FC236}">
                <a16:creationId xmlns:a16="http://schemas.microsoft.com/office/drawing/2014/main" id="{C3599E0B-2183-CF57-B708-E697DAE5F3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1922" y="5737860"/>
            <a:ext cx="2980799" cy="7772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2920" y="292608"/>
            <a:ext cx="111556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>
            <a:defPPr>
              <a:defRPr lang="en-US"/>
            </a:defPPr>
            <a:lvl1pPr indent="0">
              <a:buNone/>
              <a:defRPr b="1" kern="0" spc="300">
                <a:solidFill>
                  <a:srgbClr val="2DD4BF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r>
              <a:rPr dirty="0">
                <a:solidFill>
                  <a:schemeClr val="tx1"/>
                </a:solidFill>
              </a:rPr>
              <a:t>An 80-Year-Old Design Flaw — Solved &amp; Approved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2920" y="960120"/>
            <a:ext cx="11155680" cy="4572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400" b="0">
                <a:solidFill>
                  <a:srgbClr val="5A5A5A"/>
                </a:solidFill>
                <a:latin typeface="Calibri"/>
              </a:rPr>
              <a:t>Standard Foley catheters give no confirmation the balloon is in the bladder before inflation.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02920" y="1508760"/>
            <a:ext cx="3566160" cy="1371600"/>
          </a:xfrm>
          <a:prstGeom prst="roundRect">
            <a:avLst>
              <a:gd name="adj" fmla="val 8000"/>
            </a:avLst>
          </a:prstGeom>
          <a:solidFill>
            <a:srgbClr val="A4FDF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640080" y="1636776"/>
            <a:ext cx="3291840" cy="6858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sz="2800" b="1">
                <a:solidFill>
                  <a:srgbClr val="F96167"/>
                </a:solidFill>
                <a:latin typeface="Trebuchet MS"/>
              </a:rPr>
              <a:t>6.7–13.4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" y="2313432"/>
            <a:ext cx="3291840" cy="5029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sz="1100" b="0">
                <a:solidFill>
                  <a:srgbClr val="5A5A5A"/>
                </a:solidFill>
                <a:latin typeface="Calibri"/>
              </a:rPr>
              <a:t>urethral injuries per 1,000 catheterisations (published data)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297680" y="1508760"/>
            <a:ext cx="3566160" cy="1371600"/>
          </a:xfrm>
          <a:prstGeom prst="roundRect">
            <a:avLst>
              <a:gd name="adj" fmla="val 8000"/>
            </a:avLst>
          </a:prstGeom>
          <a:solidFill>
            <a:srgbClr val="A4FDF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4434840" y="1636776"/>
            <a:ext cx="3291840" cy="6858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sz="2800" b="1">
                <a:solidFill>
                  <a:srgbClr val="1E2761"/>
                </a:solidFill>
                <a:latin typeface="Trebuchet MS"/>
              </a:rPr>
              <a:t>0 / 125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34840" y="2313432"/>
            <a:ext cx="3291840" cy="5029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sz="1100" b="0">
                <a:solidFill>
                  <a:srgbClr val="5A5A5A"/>
                </a:solidFill>
                <a:latin typeface="Calibri"/>
              </a:rPr>
              <a:t>injuries in amSafeX clinical study — Urology Video Journal 27 (2025)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092440" y="1508760"/>
            <a:ext cx="3566160" cy="1371600"/>
          </a:xfrm>
          <a:prstGeom prst="roundRect">
            <a:avLst>
              <a:gd name="adj" fmla="val 8000"/>
            </a:avLst>
          </a:prstGeom>
          <a:solidFill>
            <a:srgbClr val="A4FDF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8229600" y="1764232"/>
            <a:ext cx="3291840" cy="430887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sz="2800" b="1">
                <a:solidFill>
                  <a:srgbClr val="0070C0"/>
                </a:solidFill>
                <a:latin typeface="Trebuchet MS"/>
              </a:rPr>
              <a:t>100%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229600" y="2313432"/>
            <a:ext cx="3291840" cy="5029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sz="1100" b="0">
                <a:solidFill>
                  <a:srgbClr val="5A5A5A"/>
                </a:solidFill>
                <a:latin typeface="Calibri"/>
              </a:rPr>
              <a:t>drop-in replacement — same insertion technique, no retraining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02920" y="3291840"/>
            <a:ext cx="11155680" cy="1737360"/>
          </a:xfrm>
          <a:prstGeom prst="roundRect">
            <a:avLst>
              <a:gd name="adj" fmla="val 8000"/>
            </a:avLst>
          </a:prstGeom>
          <a:solidFill>
            <a:srgbClr val="2DD4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TextBox 13"/>
          <p:cNvSpPr txBox="1"/>
          <p:nvPr/>
        </p:nvSpPr>
        <p:spPr>
          <a:xfrm>
            <a:off x="914400" y="3611880"/>
            <a:ext cx="10332720" cy="984885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2400" b="1" dirty="0">
                <a:solidFill>
                  <a:srgbClr val="002060"/>
                </a:solidFill>
                <a:latin typeface="Trebuchet MS"/>
              </a:rPr>
              <a:t>"Theoretically, amSafeX® can replace every Foley catheter in the world."</a:t>
            </a:r>
          </a:p>
          <a:p>
            <a:pPr algn="l"/>
            <a:r>
              <a:rPr sz="1400" b="0" dirty="0">
                <a:solidFill>
                  <a:srgbClr val="002060"/>
                </a:solidFill>
                <a:latin typeface="Calibri"/>
              </a:rPr>
              <a:t>Same procedure, </a:t>
            </a:r>
            <a:r>
              <a:rPr lang="en-US" sz="1400" dirty="0">
                <a:solidFill>
                  <a:srgbClr val="002060"/>
                </a:solidFill>
                <a:latin typeface="Calibri"/>
              </a:rPr>
              <a:t>S</a:t>
            </a:r>
            <a:r>
              <a:rPr lang="en-US" sz="1400" b="0" dirty="0">
                <a:solidFill>
                  <a:srgbClr val="002060"/>
                </a:solidFill>
                <a:latin typeface="Calibri"/>
              </a:rPr>
              <a:t>imilar</a:t>
            </a:r>
            <a:r>
              <a:rPr sz="1400" b="0" dirty="0">
                <a:solidFill>
                  <a:srgbClr val="002060"/>
                </a:solidFill>
                <a:latin typeface="Calibri"/>
              </a:rPr>
              <a:t> price — </a:t>
            </a:r>
            <a:r>
              <a:rPr sz="1600" b="1" dirty="0">
                <a:solidFill>
                  <a:srgbClr val="002060"/>
                </a:solidFill>
                <a:latin typeface="Calibri"/>
              </a:rPr>
              <a:t>with the injury risk engineered out.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18160" y="5513493"/>
            <a:ext cx="11155680" cy="109728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400" b="0" dirty="0">
                <a:solidFill>
                  <a:srgbClr val="333333"/>
                </a:solidFill>
                <a:latin typeface="Calibri"/>
              </a:rPr>
              <a:t>Every year ~300 million urinary catheters are used globally. amSafeX targets the entire installed base —</a:t>
            </a:r>
          </a:p>
          <a:p>
            <a:pPr algn="l"/>
            <a:r>
              <a:rPr sz="1400" b="0" dirty="0">
                <a:solidFill>
                  <a:srgbClr val="333333"/>
                </a:solidFill>
                <a:latin typeface="Calibri"/>
              </a:rPr>
              <a:t>starting with India (CDSCO-approved and selling today) and expanding to US &amp; Europe with your investment.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6A0B788-6CBB-4634-D3E1-D703E87812EE}"/>
              </a:ext>
            </a:extLst>
          </p:cNvPr>
          <p:cNvCxnSpPr>
            <a:cxnSpLocks/>
          </p:cNvCxnSpPr>
          <p:nvPr/>
        </p:nvCxnSpPr>
        <p:spPr>
          <a:xfrm>
            <a:off x="0" y="795867"/>
            <a:ext cx="9448800" cy="0"/>
          </a:xfrm>
          <a:prstGeom prst="line">
            <a:avLst/>
          </a:prstGeom>
          <a:ln w="69850"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2920" y="292608"/>
            <a:ext cx="111556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>
            <a:defPPr>
              <a:defRPr lang="en-US"/>
            </a:defPPr>
            <a:lvl1pPr indent="0">
              <a:buNone/>
              <a:defRPr b="1" kern="0" spc="300">
                <a:solidFill>
                  <a:srgbClr val="2DD4BF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r>
              <a:rPr dirty="0">
                <a:solidFill>
                  <a:schemeClr val="tx1"/>
                </a:solidFill>
              </a:rPr>
              <a:t>amSafeX® — Urethra-Safe Indwelling Catheter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502920" y="1005840"/>
            <a:ext cx="2377440" cy="384048"/>
          </a:xfrm>
          <a:prstGeom prst="roundRect">
            <a:avLst>
              <a:gd name="adj" fmla="val 8000"/>
            </a:avLst>
          </a:prstGeom>
          <a:solidFill>
            <a:srgbClr val="2DD4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2920" y="1069848"/>
            <a:ext cx="2377440" cy="184666"/>
          </a:xfrm>
          <a:prstGeom prst="rect">
            <a:avLst/>
          </a:prstGeom>
          <a:solidFill>
            <a:srgbClr val="2DD4BF"/>
          </a:solidFill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sz="1200" b="1">
                <a:solidFill>
                  <a:srgbClr val="002060"/>
                </a:solidFill>
                <a:latin typeface="Trebuchet MS"/>
              </a:rPr>
              <a:t>CDSCO APPROVED — INDIA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063240" y="1005840"/>
            <a:ext cx="2377440" cy="384048"/>
          </a:xfrm>
          <a:prstGeom prst="roundRect">
            <a:avLst>
              <a:gd name="adj" fmla="val 8000"/>
            </a:avLst>
          </a:prstGeom>
          <a:solidFill>
            <a:srgbClr val="2DD4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63240" y="1069848"/>
            <a:ext cx="2377440" cy="184666"/>
          </a:xfrm>
          <a:prstGeom prst="rect">
            <a:avLst/>
          </a:prstGeom>
          <a:solidFill>
            <a:srgbClr val="2DD4BF"/>
          </a:solidFill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sz="1200" b="1">
                <a:solidFill>
                  <a:srgbClr val="002060"/>
                </a:solidFill>
                <a:latin typeface="Trebuchet MS"/>
              </a:rPr>
              <a:t>SOLD IN INDIAN MARKET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623560" y="1005840"/>
            <a:ext cx="2651760" cy="384048"/>
          </a:xfrm>
          <a:prstGeom prst="roundRect">
            <a:avLst>
              <a:gd name="adj" fmla="val 8000"/>
            </a:avLst>
          </a:prstGeom>
          <a:solidFill>
            <a:srgbClr val="2DD4BF"/>
          </a:solidFill>
          <a:ln>
            <a:solidFill>
              <a:srgbClr val="2DD4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23560" y="1069848"/>
            <a:ext cx="2651760" cy="184666"/>
          </a:xfrm>
          <a:prstGeom prst="rect">
            <a:avLst/>
          </a:prstGeom>
          <a:solidFill>
            <a:srgbClr val="2DD4BF"/>
          </a:solidFill>
          <a:ln>
            <a:solidFill>
              <a:srgbClr val="2DD4BF"/>
            </a:solidFill>
          </a:ln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sz="1200" b="1" dirty="0">
                <a:solidFill>
                  <a:srgbClr val="002060"/>
                </a:solidFill>
                <a:latin typeface="Trebuchet MS"/>
              </a:rPr>
              <a:t>INDIA PATENT 587173 GRANTED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458200" y="1005840"/>
            <a:ext cx="2286000" cy="384048"/>
          </a:xfrm>
          <a:prstGeom prst="roundRect">
            <a:avLst>
              <a:gd name="adj" fmla="val 8000"/>
            </a:avLst>
          </a:prstGeom>
          <a:solidFill>
            <a:srgbClr val="2DD4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58200" y="1069848"/>
            <a:ext cx="2286000" cy="184666"/>
          </a:xfrm>
          <a:prstGeom prst="rect">
            <a:avLst/>
          </a:prstGeom>
          <a:solidFill>
            <a:srgbClr val="2DD4BF"/>
          </a:solidFill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sz="1200" b="1">
                <a:solidFill>
                  <a:srgbClr val="002060"/>
                </a:solidFill>
                <a:latin typeface="Trebuchet MS"/>
              </a:rPr>
              <a:t>US PATENT FILED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02920" y="2950805"/>
            <a:ext cx="3200400" cy="3200400"/>
          </a:xfrm>
          <a:prstGeom prst="roundRect">
            <a:avLst>
              <a:gd name="adj" fmla="val 8000"/>
            </a:avLst>
          </a:prstGeom>
          <a:solidFill>
            <a:srgbClr val="A4FDF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2" name="Picture 11" descr="regular_fole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680" y="3316565"/>
            <a:ext cx="2468880" cy="1977071"/>
          </a:xfrm>
          <a:prstGeom prst="round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40080" y="5465405"/>
            <a:ext cx="2926080" cy="59436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sz="1300" b="1">
                <a:solidFill>
                  <a:srgbClr val="F96167"/>
                </a:solidFill>
                <a:latin typeface="Calibri"/>
              </a:rPr>
              <a:t>Standard Foley</a:t>
            </a:r>
          </a:p>
          <a:p>
            <a:pPr algn="ctr"/>
            <a:r>
              <a:rPr sz="1050" b="0">
                <a:solidFill>
                  <a:srgbClr val="5A5A5A"/>
                </a:solidFill>
                <a:latin typeface="Calibri"/>
              </a:rPr>
              <a:t>no way to confirm balloon is in bladder — 6.7–13.4 injuries / 1,000</a:t>
            </a:r>
          </a:p>
        </p:txBody>
      </p:sp>
      <p:sp>
        <p:nvSpPr>
          <p:cNvPr id="14" name="Oval 13"/>
          <p:cNvSpPr/>
          <p:nvPr/>
        </p:nvSpPr>
        <p:spPr>
          <a:xfrm>
            <a:off x="3776472" y="4230965"/>
            <a:ext cx="640080" cy="640080"/>
          </a:xfrm>
          <a:prstGeom prst="ellipse">
            <a:avLst/>
          </a:prstGeom>
          <a:solidFill>
            <a:srgbClr val="1E276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TextBox 14"/>
          <p:cNvSpPr txBox="1"/>
          <p:nvPr/>
        </p:nvSpPr>
        <p:spPr>
          <a:xfrm>
            <a:off x="3776472" y="4413845"/>
            <a:ext cx="64008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sz="1400" b="1">
                <a:solidFill>
                  <a:srgbClr val="FFFFFF"/>
                </a:solidFill>
                <a:latin typeface="Trebuchet MS"/>
              </a:rPr>
              <a:t>VS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526280" y="2950805"/>
            <a:ext cx="3200400" cy="3200400"/>
          </a:xfrm>
          <a:prstGeom prst="roundRect">
            <a:avLst>
              <a:gd name="adj" fmla="val 8000"/>
            </a:avLst>
          </a:prstGeom>
          <a:solidFill>
            <a:srgbClr val="A4FDF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7" name="Picture 16" descr="amsafex_cathet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9160" y="3362285"/>
            <a:ext cx="2834640" cy="1941895"/>
          </a:xfrm>
          <a:prstGeom prst="round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663440" y="5465405"/>
            <a:ext cx="2926080" cy="59436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sz="1300" b="1">
                <a:solidFill>
                  <a:srgbClr val="1E8E3E"/>
                </a:solidFill>
                <a:latin typeface="Calibri"/>
              </a:rPr>
              <a:t>amSafeX®</a:t>
            </a:r>
          </a:p>
          <a:p>
            <a:pPr algn="ctr"/>
            <a:r>
              <a:rPr sz="1050" b="0">
                <a:solidFill>
                  <a:srgbClr val="5A5A5A"/>
                </a:solidFill>
                <a:latin typeface="Calibri"/>
              </a:rPr>
              <a:t>obturator blocks Eye 1 until balloon verified — 0 injuries in 125 patients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122920" y="2950805"/>
            <a:ext cx="3566160" cy="340606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spcAft>
                <a:spcPts val="700"/>
              </a:spcAft>
            </a:pPr>
            <a:r>
              <a:rPr b="1" dirty="0">
                <a:solidFill>
                  <a:srgbClr val="1E2761"/>
                </a:solidFill>
                <a:latin typeface="Calibri"/>
              </a:rPr>
              <a:t>Patented obturator</a:t>
            </a:r>
            <a:r>
              <a:rPr dirty="0">
                <a:solidFill>
                  <a:srgbClr val="333333"/>
                </a:solidFill>
                <a:latin typeface="Calibri"/>
              </a:rPr>
              <a:t> — pulling ring opens drainage only after placement is verified</a:t>
            </a:r>
          </a:p>
          <a:p>
            <a:pPr>
              <a:spcAft>
                <a:spcPts val="700"/>
              </a:spcAft>
            </a:pPr>
            <a:r>
              <a:rPr b="1" dirty="0">
                <a:solidFill>
                  <a:srgbClr val="1E2761"/>
                </a:solidFill>
                <a:latin typeface="Calibri"/>
              </a:rPr>
              <a:t>Published evidence</a:t>
            </a:r>
            <a:r>
              <a:rPr dirty="0">
                <a:solidFill>
                  <a:srgbClr val="333333"/>
                </a:solidFill>
                <a:latin typeface="Calibri"/>
              </a:rPr>
              <a:t> — 0/125 injuries (Elsevier, open access)</a:t>
            </a:r>
          </a:p>
          <a:p>
            <a:pPr>
              <a:spcAft>
                <a:spcPts val="700"/>
              </a:spcAft>
            </a:pPr>
            <a:r>
              <a:rPr b="1" dirty="0">
                <a:solidFill>
                  <a:srgbClr val="1E2761"/>
                </a:solidFill>
                <a:latin typeface="Calibri"/>
              </a:rPr>
              <a:t>In market today</a:t>
            </a:r>
            <a:r>
              <a:rPr dirty="0">
                <a:solidFill>
                  <a:srgbClr val="333333"/>
                </a:solidFill>
                <a:latin typeface="Calibri"/>
              </a:rPr>
              <a:t> — CDSCO licence; selling in India</a:t>
            </a:r>
          </a:p>
          <a:p>
            <a:pPr>
              <a:spcAft>
                <a:spcPts val="700"/>
              </a:spcAft>
            </a:pPr>
            <a:r>
              <a:rPr b="1" dirty="0">
                <a:solidFill>
                  <a:srgbClr val="1E2761"/>
                </a:solidFill>
                <a:latin typeface="Calibri"/>
              </a:rPr>
              <a:t>Drop-in replacement</a:t>
            </a:r>
            <a:r>
              <a:rPr dirty="0">
                <a:solidFill>
                  <a:srgbClr val="333333"/>
                </a:solidFill>
                <a:latin typeface="Calibri"/>
              </a:rPr>
              <a:t> — same insertion technique — no retraining</a:t>
            </a:r>
          </a:p>
          <a:p>
            <a:pPr>
              <a:spcAft>
                <a:spcPts val="700"/>
              </a:spcAft>
            </a:pPr>
            <a:r>
              <a:rPr b="1" dirty="0">
                <a:solidFill>
                  <a:srgbClr val="1E2761"/>
                </a:solidFill>
                <a:latin typeface="Calibri"/>
              </a:rPr>
              <a:t>100% QC</a:t>
            </a:r>
            <a:r>
              <a:rPr dirty="0">
                <a:solidFill>
                  <a:srgbClr val="333333"/>
                </a:solidFill>
                <a:latin typeface="Calibri"/>
              </a:rPr>
              <a:t> — 260±20 g pull-force tested on every unit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2920" y="6492240"/>
            <a:ext cx="11155680" cy="36576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100" b="0">
                <a:solidFill>
                  <a:srgbClr val="5A5A5A"/>
                </a:solidFill>
                <a:latin typeface="Calibri"/>
              </a:rPr>
              <a:t>Latex &amp; 100% silicone variants, 2-way / 3-way, all French sizes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BDC1C53-FCE1-535A-2545-CFD84064240C}"/>
              </a:ext>
            </a:extLst>
          </p:cNvPr>
          <p:cNvCxnSpPr>
            <a:cxnSpLocks/>
          </p:cNvCxnSpPr>
          <p:nvPr/>
        </p:nvCxnSpPr>
        <p:spPr>
          <a:xfrm>
            <a:off x="0" y="795867"/>
            <a:ext cx="9448800" cy="0"/>
          </a:xfrm>
          <a:prstGeom prst="line">
            <a:avLst/>
          </a:prstGeom>
          <a:ln w="69850"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50DF350C-2073-AAF7-53BC-B4FD451FE786}"/>
              </a:ext>
            </a:extLst>
          </p:cNvPr>
          <p:cNvSpPr txBox="1"/>
          <p:nvPr/>
        </p:nvSpPr>
        <p:spPr>
          <a:xfrm>
            <a:off x="502920" y="1704536"/>
            <a:ext cx="10241280" cy="646331"/>
          </a:xfrm>
          <a:prstGeom prst="rect">
            <a:avLst/>
          </a:prstGeom>
          <a:solidFill>
            <a:srgbClr val="2DD4BF"/>
          </a:solidFill>
        </p:spPr>
        <p:txBody>
          <a:bodyPr wrap="square" rtlCol="0">
            <a:spAutoFit/>
          </a:bodyPr>
          <a:lstStyle/>
          <a:p>
            <a:r>
              <a:rPr lang="en-IN" b="1" dirty="0"/>
              <a:t>Required in every surgery to drain the bladder while the patient is immobile — </a:t>
            </a:r>
          </a:p>
          <a:p>
            <a:r>
              <a:rPr lang="en-IN" b="1" dirty="0"/>
              <a:t>and for anyone living with urinary dysfunction</a:t>
            </a:r>
            <a:endParaRPr lang="en-US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4235196" y="2719752"/>
            <a:ext cx="3358898" cy="3582977"/>
          </a:xfrm>
          <a:prstGeom prst="roundRect">
            <a:avLst>
              <a:gd name="adj" fmla="val 8000"/>
            </a:avLst>
          </a:prstGeom>
          <a:solidFill>
            <a:srgbClr val="A4FDF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502920" y="292608"/>
            <a:ext cx="111556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>
            <a:defPPr>
              <a:defRPr lang="en-US"/>
            </a:defPPr>
            <a:lvl1pPr indent="0">
              <a:buNone/>
              <a:defRPr b="1" kern="0" spc="300">
                <a:solidFill>
                  <a:srgbClr val="2DD4BF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r>
              <a:rPr dirty="0">
                <a:solidFill>
                  <a:schemeClr val="tx1"/>
                </a:solidFill>
              </a:rPr>
              <a:t>amSmart </a:t>
            </a:r>
            <a:r>
              <a:rPr dirty="0" err="1">
                <a:solidFill>
                  <a:schemeClr val="tx1"/>
                </a:solidFill>
              </a:rPr>
              <a:t>UroWear</a:t>
            </a:r>
            <a:r>
              <a:rPr dirty="0">
                <a:solidFill>
                  <a:schemeClr val="tx1"/>
                </a:solidFill>
              </a:rPr>
              <a:t>® — Smart Wearable Urine Bag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502920" y="1005840"/>
            <a:ext cx="2926080" cy="384048"/>
          </a:xfrm>
          <a:prstGeom prst="roundRect">
            <a:avLst>
              <a:gd name="adj" fmla="val 8000"/>
            </a:avLst>
          </a:prstGeom>
          <a:solidFill>
            <a:srgbClr val="2DD4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2920" y="1069848"/>
            <a:ext cx="2926080" cy="184666"/>
          </a:xfrm>
          <a:prstGeom prst="rect">
            <a:avLst/>
          </a:prstGeom>
          <a:solidFill>
            <a:srgbClr val="2DD4BF"/>
          </a:solidFill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sz="1200" b="1">
                <a:solidFill>
                  <a:srgbClr val="002060"/>
                </a:solidFill>
                <a:latin typeface="Trebuchet MS"/>
              </a:rPr>
              <a:t>US PATENT 12,419,777 B2 GRANTED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611880" y="1005840"/>
            <a:ext cx="2926080" cy="384048"/>
          </a:xfrm>
          <a:prstGeom prst="roundRect">
            <a:avLst>
              <a:gd name="adj" fmla="val 8000"/>
            </a:avLst>
          </a:prstGeom>
          <a:solidFill>
            <a:srgbClr val="2DD4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11880" y="1069848"/>
            <a:ext cx="2926080" cy="184666"/>
          </a:xfrm>
          <a:prstGeom prst="rect">
            <a:avLst/>
          </a:prstGeom>
          <a:solidFill>
            <a:srgbClr val="2DD4BF"/>
          </a:solidFill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sz="1200" b="1">
                <a:solidFill>
                  <a:srgbClr val="002060"/>
                </a:solidFill>
                <a:latin typeface="Trebuchet MS"/>
              </a:rPr>
              <a:t>INDIA PATENT 535002 GRANTED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720840" y="1005840"/>
            <a:ext cx="2377440" cy="384048"/>
          </a:xfrm>
          <a:prstGeom prst="roundRect">
            <a:avLst>
              <a:gd name="adj" fmla="val 8000"/>
            </a:avLst>
          </a:prstGeom>
          <a:solidFill>
            <a:srgbClr val="2DD4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20840" y="1069848"/>
            <a:ext cx="2377440" cy="184666"/>
          </a:xfrm>
          <a:prstGeom prst="rect">
            <a:avLst/>
          </a:prstGeom>
          <a:solidFill>
            <a:srgbClr val="2DD4BF"/>
          </a:solidFill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sz="1200" b="1">
                <a:solidFill>
                  <a:srgbClr val="002060"/>
                </a:solidFill>
                <a:latin typeface="Trebuchet MS"/>
              </a:rPr>
              <a:t>APP-CONNECTED SaaS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02920" y="2719752"/>
            <a:ext cx="3550921" cy="3582979"/>
          </a:xfrm>
          <a:prstGeom prst="roundRect">
            <a:avLst>
              <a:gd name="adj" fmla="val 8000"/>
            </a:avLst>
          </a:prstGeom>
          <a:solidFill>
            <a:srgbClr val="A4FDF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0" name="Picture 9" descr="regular_urineba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4441" y="2948353"/>
            <a:ext cx="2116319" cy="2194560"/>
          </a:xfrm>
          <a:prstGeom prst="round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40081" y="5234353"/>
            <a:ext cx="2926080" cy="59436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sz="1300" b="1">
                <a:solidFill>
                  <a:srgbClr val="F96167"/>
                </a:solidFill>
                <a:latin typeface="Calibri"/>
              </a:rPr>
              <a:t>Conventional urine bag</a:t>
            </a:r>
          </a:p>
          <a:p>
            <a:pPr algn="ctr"/>
            <a:r>
              <a:rPr sz="1050" b="0">
                <a:solidFill>
                  <a:srgbClr val="5A5A5A"/>
                </a:solidFill>
                <a:latin typeface="Calibri"/>
              </a:rPr>
              <a:t>strapped to leg or hung on bed — visible, undignified, unmonitored</a:t>
            </a:r>
          </a:p>
        </p:txBody>
      </p:sp>
      <p:sp>
        <p:nvSpPr>
          <p:cNvPr id="12" name="Oval 11"/>
          <p:cNvSpPr/>
          <p:nvPr/>
        </p:nvSpPr>
        <p:spPr>
          <a:xfrm>
            <a:off x="3776473" y="3999913"/>
            <a:ext cx="640080" cy="640080"/>
          </a:xfrm>
          <a:prstGeom prst="ellipse">
            <a:avLst/>
          </a:prstGeom>
          <a:solidFill>
            <a:srgbClr val="1E276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TextBox 12"/>
          <p:cNvSpPr txBox="1"/>
          <p:nvPr/>
        </p:nvSpPr>
        <p:spPr>
          <a:xfrm>
            <a:off x="3776473" y="4182793"/>
            <a:ext cx="64008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sz="1400" b="1">
                <a:solidFill>
                  <a:srgbClr val="FFFFFF"/>
                </a:solidFill>
                <a:latin typeface="Trebuchet MS"/>
              </a:rPr>
              <a:t>VS</a:t>
            </a:r>
          </a:p>
        </p:txBody>
      </p:sp>
      <p:pic>
        <p:nvPicPr>
          <p:cNvPr id="15" name="Picture 14" descr="amsmart_urineba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9284" y="2902632"/>
            <a:ext cx="1829452" cy="2286000"/>
          </a:xfrm>
          <a:prstGeom prst="round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482084" y="5234353"/>
            <a:ext cx="2926080" cy="59436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sz="1300" b="1">
                <a:solidFill>
                  <a:srgbClr val="1E8E3E"/>
                </a:solidFill>
                <a:latin typeface="Calibri"/>
              </a:rPr>
              <a:t>amSmart UroWear®</a:t>
            </a:r>
          </a:p>
          <a:p>
            <a:pPr algn="ctr"/>
            <a:r>
              <a:rPr sz="1050" b="0">
                <a:solidFill>
                  <a:srgbClr val="5A5A5A"/>
                </a:solidFill>
                <a:latin typeface="Calibri"/>
              </a:rPr>
              <a:t>discreet under clothing — app shows volume, flow &amp; alerts in real time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138161" y="2856913"/>
            <a:ext cx="3566160" cy="312906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spcAft>
                <a:spcPts val="700"/>
              </a:spcAft>
            </a:pPr>
            <a:r>
              <a:rPr b="1" dirty="0">
                <a:solidFill>
                  <a:srgbClr val="1E2761"/>
                </a:solidFill>
                <a:latin typeface="Calibri"/>
              </a:rPr>
              <a:t>Dignity by design</a:t>
            </a:r>
            <a:r>
              <a:rPr dirty="0">
                <a:solidFill>
                  <a:srgbClr val="333333"/>
                </a:solidFill>
                <a:latin typeface="Calibri"/>
              </a:rPr>
              <a:t> — wearable, invisible under clothing</a:t>
            </a:r>
          </a:p>
          <a:p>
            <a:pPr>
              <a:spcAft>
                <a:spcPts val="700"/>
              </a:spcAft>
            </a:pPr>
            <a:r>
              <a:rPr b="1" dirty="0">
                <a:solidFill>
                  <a:srgbClr val="1E2761"/>
                </a:solidFill>
                <a:latin typeface="Calibri"/>
              </a:rPr>
              <a:t>Connected variant</a:t>
            </a:r>
            <a:r>
              <a:rPr dirty="0">
                <a:solidFill>
                  <a:srgbClr val="333333"/>
                </a:solidFill>
                <a:latin typeface="Calibri"/>
              </a:rPr>
              <a:t> — MEMS flow sensor + BLE + mobile app</a:t>
            </a:r>
          </a:p>
          <a:p>
            <a:pPr>
              <a:spcAft>
                <a:spcPts val="700"/>
              </a:spcAft>
            </a:pPr>
            <a:r>
              <a:rPr b="1" dirty="0">
                <a:solidFill>
                  <a:srgbClr val="1E2761"/>
                </a:solidFill>
                <a:latin typeface="Calibri"/>
              </a:rPr>
              <a:t>SaaS model</a:t>
            </a:r>
            <a:r>
              <a:rPr dirty="0">
                <a:solidFill>
                  <a:srgbClr val="333333"/>
                </a:solidFill>
                <a:latin typeface="Calibri"/>
              </a:rPr>
              <a:t> — bag FREE; USD 1,000/patient-yr</a:t>
            </a:r>
          </a:p>
          <a:p>
            <a:pPr>
              <a:spcAft>
                <a:spcPts val="700"/>
              </a:spcAft>
            </a:pPr>
            <a:r>
              <a:rPr b="1" dirty="0">
                <a:solidFill>
                  <a:srgbClr val="1E2761"/>
                </a:solidFill>
                <a:latin typeface="Calibri"/>
              </a:rPr>
              <a:t>Recurring revenue</a:t>
            </a:r>
            <a:r>
              <a:rPr dirty="0">
                <a:solidFill>
                  <a:srgbClr val="333333"/>
                </a:solidFill>
                <a:latin typeface="Calibri"/>
              </a:rPr>
              <a:t> — subscriptions compound with installed base</a:t>
            </a:r>
          </a:p>
          <a:p>
            <a:pPr>
              <a:spcAft>
                <a:spcPts val="700"/>
              </a:spcAft>
            </a:pPr>
            <a:r>
              <a:rPr b="1" dirty="0">
                <a:solidFill>
                  <a:srgbClr val="1E2761"/>
                </a:solidFill>
                <a:latin typeface="Calibri"/>
              </a:rPr>
              <a:t>Standard variant</a:t>
            </a:r>
            <a:r>
              <a:rPr dirty="0">
                <a:solidFill>
                  <a:srgbClr val="333333"/>
                </a:solidFill>
                <a:latin typeface="Calibri"/>
              </a:rPr>
              <a:t> — sells without the app too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261DF6E-11FA-E4E4-9F8E-50431BE6348E}"/>
              </a:ext>
            </a:extLst>
          </p:cNvPr>
          <p:cNvCxnSpPr>
            <a:cxnSpLocks/>
          </p:cNvCxnSpPr>
          <p:nvPr/>
        </p:nvCxnSpPr>
        <p:spPr>
          <a:xfrm>
            <a:off x="0" y="795867"/>
            <a:ext cx="9448800" cy="0"/>
          </a:xfrm>
          <a:prstGeom prst="line">
            <a:avLst/>
          </a:prstGeom>
          <a:ln w="69850"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73BD12B3-883C-597D-4FCE-DF25568B0B6E}"/>
              </a:ext>
            </a:extLst>
          </p:cNvPr>
          <p:cNvSpPr txBox="1"/>
          <p:nvPr/>
        </p:nvSpPr>
        <p:spPr>
          <a:xfrm>
            <a:off x="502920" y="1704536"/>
            <a:ext cx="8595360" cy="646331"/>
          </a:xfrm>
          <a:prstGeom prst="rect">
            <a:avLst/>
          </a:prstGeom>
          <a:solidFill>
            <a:srgbClr val="2DD4BF"/>
          </a:solidFill>
        </p:spPr>
        <p:txBody>
          <a:bodyPr wrap="square" rtlCol="0">
            <a:spAutoFit/>
          </a:bodyPr>
          <a:lstStyle/>
          <a:p>
            <a:r>
              <a:rPr lang="en-IN" b="1" dirty="0"/>
              <a:t>Required in every surgery to drain the bladder while the patient is immobile — </a:t>
            </a:r>
          </a:p>
          <a:p>
            <a:r>
              <a:rPr lang="en-IN" b="1" dirty="0"/>
              <a:t>and for anyone living with urinary dysfunction</a:t>
            </a:r>
            <a:endParaRPr lang="en-US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2920" y="200297"/>
            <a:ext cx="111556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>
            <a:defPPr>
              <a:defRPr lang="en-US"/>
            </a:defPPr>
            <a:lvl1pPr indent="0">
              <a:buNone/>
              <a:defRPr b="1" kern="0" spc="300">
                <a:solidFill>
                  <a:srgbClr val="2DD4BF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r>
              <a:rPr dirty="0">
                <a:solidFill>
                  <a:schemeClr val="tx1"/>
                </a:solidFill>
              </a:rPr>
              <a:t>One Patient, Two Interconnected Products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2920" y="960120"/>
            <a:ext cx="11155680" cy="553998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b="0" dirty="0">
                <a:solidFill>
                  <a:srgbClr val="002060"/>
                </a:solidFill>
                <a:latin typeface="Calibri"/>
              </a:rPr>
              <a:t>Every indwelling catheter patient needs a urine collection bag. </a:t>
            </a:r>
            <a:endParaRPr lang="en-US" b="0" dirty="0">
              <a:solidFill>
                <a:srgbClr val="002060"/>
              </a:solidFill>
              <a:latin typeface="Calibri"/>
            </a:endParaRPr>
          </a:p>
          <a:p>
            <a:pPr algn="l"/>
            <a:r>
              <a:rPr b="0" dirty="0">
                <a:solidFill>
                  <a:srgbClr val="002060"/>
                </a:solidFill>
                <a:latin typeface="Calibri"/>
              </a:rPr>
              <a:t>amSafeX and amSmart serve the same patient, at the same time.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02920" y="1737360"/>
            <a:ext cx="3383280" cy="3108960"/>
          </a:xfrm>
          <a:prstGeom prst="roundRect">
            <a:avLst>
              <a:gd name="adj" fmla="val 8000"/>
            </a:avLst>
          </a:prstGeom>
          <a:solidFill>
            <a:srgbClr val="A4FDF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Picture 4" descr="amsafex_cathet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40" y="2194560"/>
            <a:ext cx="2834640" cy="1941895"/>
          </a:xfrm>
          <a:prstGeom prst="round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0080" y="4480444"/>
            <a:ext cx="3108960" cy="54864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sz="1300" b="1" dirty="0">
                <a:solidFill>
                  <a:srgbClr val="1E2761"/>
                </a:solidFill>
                <a:latin typeface="Calibri"/>
              </a:rPr>
              <a:t>amSafeX® catheter — the safe entry point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434840" y="2286000"/>
            <a:ext cx="3291840" cy="2011680"/>
          </a:xfrm>
          <a:prstGeom prst="roundRect">
            <a:avLst>
              <a:gd name="adj" fmla="val 8000"/>
            </a:avLst>
          </a:prstGeom>
          <a:solidFill>
            <a:srgbClr val="2DD4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4572000" y="2774082"/>
            <a:ext cx="3017520" cy="746358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/>
            <a:endParaRPr lang="en-US" sz="1800" b="1" dirty="0">
              <a:solidFill>
                <a:srgbClr val="002060"/>
              </a:solidFill>
              <a:latin typeface="Trebuchet MS"/>
            </a:endParaRPr>
          </a:p>
          <a:p>
            <a:pPr algn="ctr"/>
            <a:r>
              <a:rPr sz="1800" b="1" dirty="0">
                <a:solidFill>
                  <a:srgbClr val="002060"/>
                </a:solidFill>
                <a:latin typeface="Trebuchet MS"/>
              </a:rPr>
              <a:t>SAME PATIENT</a:t>
            </a:r>
          </a:p>
          <a:p>
            <a:pPr algn="ctr"/>
            <a:r>
              <a:rPr sz="1250" b="0" dirty="0" err="1">
                <a:solidFill>
                  <a:srgbClr val="002060"/>
                </a:solidFill>
                <a:latin typeface="Calibri"/>
              </a:rPr>
              <a:t>catheterised</a:t>
            </a:r>
            <a:r>
              <a:rPr sz="1250" b="0" dirty="0">
                <a:solidFill>
                  <a:srgbClr val="002060"/>
                </a:solidFill>
                <a:latin typeface="Calibri"/>
              </a:rPr>
              <a:t> patients drain into a bag 24/7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275320" y="1737360"/>
            <a:ext cx="3383280" cy="3108960"/>
          </a:xfrm>
          <a:prstGeom prst="roundRect">
            <a:avLst>
              <a:gd name="adj" fmla="val 8000"/>
            </a:avLst>
          </a:prstGeom>
          <a:solidFill>
            <a:srgbClr val="A4FDF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0" name="Picture 9" descr="amsmart_urineba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9303" y="2103120"/>
            <a:ext cx="1756274" cy="2194560"/>
          </a:xfrm>
          <a:prstGeom prst="round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442960" y="4480560"/>
            <a:ext cx="3108960" cy="54864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sz="1300" b="1" dirty="0">
                <a:solidFill>
                  <a:srgbClr val="1E2761"/>
                </a:solidFill>
                <a:latin typeface="Calibri"/>
              </a:rPr>
              <a:t>amSmart® bag — the recurring companion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3977639" y="3063240"/>
            <a:ext cx="411480" cy="457200"/>
          </a:xfrm>
          <a:prstGeom prst="rightArrow">
            <a:avLst/>
          </a:prstGeom>
          <a:solidFill>
            <a:srgbClr val="2DD4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Right Arrow 12"/>
          <p:cNvSpPr/>
          <p:nvPr/>
        </p:nvSpPr>
        <p:spPr>
          <a:xfrm>
            <a:off x="7818120" y="3063240"/>
            <a:ext cx="411480" cy="457200"/>
          </a:xfrm>
          <a:prstGeom prst="rightArrow">
            <a:avLst/>
          </a:prstGeom>
          <a:solidFill>
            <a:srgbClr val="2DD4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TextBox 13"/>
          <p:cNvSpPr txBox="1"/>
          <p:nvPr/>
        </p:nvSpPr>
        <p:spPr>
          <a:xfrm>
            <a:off x="518160" y="5468867"/>
            <a:ext cx="11155680" cy="5693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spcAft>
                <a:spcPts val="600"/>
              </a:spcAft>
            </a:pPr>
            <a:r>
              <a:rPr sz="1600" b="1" dirty="0">
                <a:solidFill>
                  <a:srgbClr val="1E2761"/>
                </a:solidFill>
                <a:latin typeface="Calibri"/>
              </a:rPr>
              <a:t>Cross-sell built in</a:t>
            </a:r>
            <a:r>
              <a:rPr sz="1600" dirty="0">
                <a:solidFill>
                  <a:srgbClr val="333333"/>
                </a:solidFill>
                <a:latin typeface="Calibri"/>
              </a:rPr>
              <a:t> </a:t>
            </a:r>
            <a:r>
              <a:rPr sz="1400" dirty="0">
                <a:solidFill>
                  <a:srgbClr val="333333"/>
                </a:solidFill>
                <a:latin typeface="Calibri"/>
              </a:rPr>
              <a:t>— every amSafeX sale creates an amSmart customer — one sales call, two revenue lines, higher lifetime value per patient</a:t>
            </a:r>
          </a:p>
          <a:p>
            <a:pPr>
              <a:spcAft>
                <a:spcPts val="600"/>
              </a:spcAft>
            </a:pPr>
            <a:r>
              <a:rPr sz="1600" b="1" dirty="0">
                <a:solidFill>
                  <a:srgbClr val="1E2761"/>
                </a:solidFill>
                <a:latin typeface="Calibri"/>
              </a:rPr>
              <a:t>Bundled offering</a:t>
            </a:r>
            <a:r>
              <a:rPr sz="1600" dirty="0">
                <a:solidFill>
                  <a:srgbClr val="333333"/>
                </a:solidFill>
                <a:latin typeface="Calibri"/>
              </a:rPr>
              <a:t> </a:t>
            </a:r>
            <a:r>
              <a:rPr sz="1400" dirty="0">
                <a:solidFill>
                  <a:srgbClr val="333333"/>
                </a:solidFill>
                <a:latin typeface="Calibri"/>
              </a:rPr>
              <a:t>— hospitals buy a safety system (catheter + monitored drainage), not two commodities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92BCBAF-A315-997D-41B1-DA8F05216C13}"/>
              </a:ext>
            </a:extLst>
          </p:cNvPr>
          <p:cNvCxnSpPr>
            <a:cxnSpLocks/>
          </p:cNvCxnSpPr>
          <p:nvPr/>
        </p:nvCxnSpPr>
        <p:spPr>
          <a:xfrm>
            <a:off x="0" y="795867"/>
            <a:ext cx="9448800" cy="0"/>
          </a:xfrm>
          <a:prstGeom prst="line">
            <a:avLst/>
          </a:prstGeom>
          <a:ln w="69850"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66928" y="384048"/>
            <a:ext cx="11057839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b="1" kern="0" spc="300" dirty="0">
                <a:latin typeface="Arial" pitchFamily="34" charset="0"/>
                <a:ea typeface="Arial" pitchFamily="34" charset="-122"/>
                <a:cs typeface="Arial" pitchFamily="34" charset="-120"/>
              </a:rPr>
              <a:t>LEADERSHIP TEAM  ·  ENGINEERS &amp; CLINICIANS</a:t>
            </a:r>
            <a:endParaRPr lang="en-US" b="1" dirty="0"/>
          </a:p>
        </p:txBody>
      </p:sp>
      <p:sp>
        <p:nvSpPr>
          <p:cNvPr id="3" name="Text 1"/>
          <p:cNvSpPr/>
          <p:nvPr/>
        </p:nvSpPr>
        <p:spPr>
          <a:xfrm>
            <a:off x="566928" y="676656"/>
            <a:ext cx="11057839" cy="713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200+ years combined expertise — deep operators, world-class clinicians, global advisors</a:t>
            </a:r>
            <a:endParaRPr lang="en-US" sz="2500" dirty="0"/>
          </a:p>
        </p:txBody>
      </p:sp>
      <p:sp>
        <p:nvSpPr>
          <p:cNvPr id="4" name="Shape 2"/>
          <p:cNvSpPr/>
          <p:nvPr/>
        </p:nvSpPr>
        <p:spPr>
          <a:xfrm>
            <a:off x="1355207" y="1691573"/>
            <a:ext cx="2558720" cy="1783080"/>
          </a:xfrm>
          <a:prstGeom prst="roundRect">
            <a:avLst>
              <a:gd name="adj" fmla="val 4615"/>
            </a:avLst>
          </a:prstGeom>
          <a:solidFill>
            <a:srgbClr val="A4FDF3"/>
          </a:solidFill>
          <a:ln w="12700">
            <a:solidFill>
              <a:srgbClr val="23426B"/>
            </a:solidFill>
            <a:prstDash val="solid"/>
          </a:ln>
          <a:effectLst>
            <a:outerShdw blurRad="114300" dist="38100" dir="5400000" algn="bl" rotWithShape="0">
              <a:srgbClr val="000000">
                <a:alpha val="3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7" name="Text 5"/>
          <p:cNvSpPr/>
          <p:nvPr/>
        </p:nvSpPr>
        <p:spPr>
          <a:xfrm>
            <a:off x="1483223" y="2733989"/>
            <a:ext cx="2302688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Sunil Kumar Singh</a:t>
            </a:r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8" name="Text 6"/>
          <p:cNvSpPr/>
          <p:nvPr/>
        </p:nvSpPr>
        <p:spPr>
          <a:xfrm>
            <a:off x="1483223" y="2990021"/>
            <a:ext cx="2302688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Founder &amp; CEO</a:t>
            </a:r>
            <a:endParaRPr lang="en-US" sz="900" dirty="0">
              <a:solidFill>
                <a:srgbClr val="002060"/>
              </a:solidFill>
            </a:endParaRPr>
          </a:p>
        </p:txBody>
      </p:sp>
      <p:sp>
        <p:nvSpPr>
          <p:cNvPr id="9" name="Text 7"/>
          <p:cNvSpPr/>
          <p:nvPr/>
        </p:nvSpPr>
        <p:spPr>
          <a:xfrm>
            <a:off x="1501511" y="3218621"/>
            <a:ext cx="226611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760" dirty="0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B.Tech Electronics · 20+ yrs · ex-Stryker, ZF</a:t>
            </a:r>
            <a:endParaRPr lang="en-US" sz="760" dirty="0">
              <a:solidFill>
                <a:srgbClr val="002060"/>
              </a:solidFill>
            </a:endParaRPr>
          </a:p>
        </p:txBody>
      </p:sp>
      <p:sp>
        <p:nvSpPr>
          <p:cNvPr id="10" name="Shape 8"/>
          <p:cNvSpPr/>
          <p:nvPr/>
        </p:nvSpPr>
        <p:spPr>
          <a:xfrm>
            <a:off x="4188247" y="1691573"/>
            <a:ext cx="2558720" cy="1783080"/>
          </a:xfrm>
          <a:prstGeom prst="roundRect">
            <a:avLst>
              <a:gd name="adj" fmla="val 4615"/>
            </a:avLst>
          </a:prstGeom>
          <a:solidFill>
            <a:srgbClr val="A4FDF3"/>
          </a:solidFill>
          <a:ln w="12700">
            <a:solidFill>
              <a:srgbClr val="23426B"/>
            </a:solidFill>
            <a:prstDash val="solid"/>
          </a:ln>
          <a:effectLst>
            <a:outerShdw blurRad="114300" dist="38100" dir="5400000" algn="bl" rotWithShape="0">
              <a:srgbClr val="000000">
                <a:alpha val="3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Shape 9"/>
          <p:cNvSpPr/>
          <p:nvPr/>
        </p:nvSpPr>
        <p:spPr>
          <a:xfrm>
            <a:off x="5083559" y="1911029"/>
            <a:ext cx="768096" cy="768096"/>
          </a:xfrm>
          <a:prstGeom prst="ellipse">
            <a:avLst/>
          </a:prstGeom>
          <a:solidFill>
            <a:srgbClr val="0C1E3A"/>
          </a:solidFill>
          <a:ln w="22225">
            <a:solidFill>
              <a:srgbClr val="A78BF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10"/>
          <p:cNvSpPr/>
          <p:nvPr/>
        </p:nvSpPr>
        <p:spPr>
          <a:xfrm>
            <a:off x="5083559" y="1911029"/>
            <a:ext cx="768096" cy="7680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A78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AM</a:t>
            </a:r>
            <a:endParaRPr lang="en-US" sz="1800" dirty="0"/>
          </a:p>
        </p:txBody>
      </p:sp>
      <p:sp>
        <p:nvSpPr>
          <p:cNvPr id="13" name="Text 11"/>
          <p:cNvSpPr/>
          <p:nvPr/>
        </p:nvSpPr>
        <p:spPr>
          <a:xfrm>
            <a:off x="4316263" y="2733989"/>
            <a:ext cx="2302688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Prof. Dr. Anil Mandhani</a:t>
            </a:r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14" name="Text 12"/>
          <p:cNvSpPr/>
          <p:nvPr/>
        </p:nvSpPr>
        <p:spPr>
          <a:xfrm>
            <a:off x="4316263" y="2990021"/>
            <a:ext cx="2302688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Co-Founder &amp; CTO, Urology</a:t>
            </a:r>
            <a:endParaRPr lang="en-US" sz="900" dirty="0">
              <a:solidFill>
                <a:srgbClr val="002060"/>
              </a:solidFill>
            </a:endParaRPr>
          </a:p>
        </p:txBody>
      </p:sp>
      <p:sp>
        <p:nvSpPr>
          <p:cNvPr id="15" name="Text 13"/>
          <p:cNvSpPr/>
          <p:nvPr/>
        </p:nvSpPr>
        <p:spPr>
          <a:xfrm>
            <a:off x="4334551" y="3218621"/>
            <a:ext cx="226611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760" dirty="0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MBBS, MS, MCh · 30+ yrs · Chairman Urology, Fortis</a:t>
            </a:r>
            <a:endParaRPr lang="en-US" sz="760" dirty="0">
              <a:solidFill>
                <a:srgbClr val="002060"/>
              </a:solidFill>
            </a:endParaRPr>
          </a:p>
        </p:txBody>
      </p:sp>
      <p:sp>
        <p:nvSpPr>
          <p:cNvPr id="16" name="Shape 14"/>
          <p:cNvSpPr/>
          <p:nvPr/>
        </p:nvSpPr>
        <p:spPr>
          <a:xfrm>
            <a:off x="7021287" y="1691573"/>
            <a:ext cx="2558720" cy="1783080"/>
          </a:xfrm>
          <a:prstGeom prst="roundRect">
            <a:avLst>
              <a:gd name="adj" fmla="val 4615"/>
            </a:avLst>
          </a:prstGeom>
          <a:solidFill>
            <a:srgbClr val="A4FDF3"/>
          </a:solidFill>
          <a:ln w="12700">
            <a:solidFill>
              <a:srgbClr val="23426B"/>
            </a:solidFill>
            <a:prstDash val="solid"/>
          </a:ln>
          <a:effectLst>
            <a:outerShdw blurRad="114300" dist="38100" dir="5400000" algn="bl" rotWithShape="0">
              <a:srgbClr val="000000">
                <a:alpha val="3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7" name="Shape 15"/>
          <p:cNvSpPr/>
          <p:nvPr/>
        </p:nvSpPr>
        <p:spPr>
          <a:xfrm>
            <a:off x="7916598" y="1911029"/>
            <a:ext cx="768096" cy="768096"/>
          </a:xfrm>
          <a:prstGeom prst="ellipse">
            <a:avLst/>
          </a:prstGeom>
          <a:solidFill>
            <a:srgbClr val="0C1E3A"/>
          </a:solidFill>
          <a:ln w="22225">
            <a:solidFill>
              <a:srgbClr val="2DD4B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8" name="Text 16"/>
          <p:cNvSpPr/>
          <p:nvPr/>
        </p:nvSpPr>
        <p:spPr>
          <a:xfrm>
            <a:off x="7916598" y="1911029"/>
            <a:ext cx="768096" cy="7680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2DD4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SA</a:t>
            </a:r>
            <a:endParaRPr lang="en-US" sz="1800" dirty="0"/>
          </a:p>
        </p:txBody>
      </p:sp>
      <p:sp>
        <p:nvSpPr>
          <p:cNvPr id="19" name="Text 17"/>
          <p:cNvSpPr/>
          <p:nvPr/>
        </p:nvSpPr>
        <p:spPr>
          <a:xfrm>
            <a:off x="7149303" y="2733989"/>
            <a:ext cx="2302688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lvl="0" algn="ctr"/>
            <a:r>
              <a:rPr lang="en-US" sz="12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Sara Al  </a:t>
            </a:r>
            <a:r>
              <a:rPr lang="en-US" sz="1200" b="1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hassnaoui</a:t>
            </a:r>
            <a:endParaRPr lang="en-US" sz="12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20" name="Text 18"/>
          <p:cNvSpPr/>
          <p:nvPr/>
        </p:nvSpPr>
        <p:spPr>
          <a:xfrm>
            <a:off x="7149303" y="2990021"/>
            <a:ext cx="2302688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Marketing</a:t>
            </a:r>
            <a:endParaRPr lang="en-US" sz="900" dirty="0">
              <a:solidFill>
                <a:srgbClr val="002060"/>
              </a:solidFill>
            </a:endParaRPr>
          </a:p>
        </p:txBody>
      </p:sp>
      <p:sp>
        <p:nvSpPr>
          <p:cNvPr id="21" name="Text 19"/>
          <p:cNvSpPr/>
          <p:nvPr/>
        </p:nvSpPr>
        <p:spPr>
          <a:xfrm>
            <a:off x="7167591" y="3218621"/>
            <a:ext cx="226611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lvl="0" algn="ctr"/>
            <a:r>
              <a:rPr lang="en-US" sz="8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Executive Business Administration</a:t>
            </a:r>
          </a:p>
          <a:p>
            <a:pPr lvl="0" algn="ctr"/>
            <a:r>
              <a:rPr lang="en-US" sz="800" dirty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M2-Healthcare Business</a:t>
            </a:r>
            <a:endParaRPr lang="en-US" sz="800" dirty="0">
              <a:solidFill>
                <a:srgbClr val="002060"/>
              </a:solidFill>
            </a:endParaRPr>
          </a:p>
          <a:p>
            <a:pPr marL="0" indent="0" algn="ctr">
              <a:lnSpc>
                <a:spcPct val="100000"/>
              </a:lnSpc>
              <a:buNone/>
            </a:pPr>
            <a:endParaRPr lang="en-US" sz="760" dirty="0">
              <a:solidFill>
                <a:srgbClr val="002060"/>
              </a:solidFill>
            </a:endParaRPr>
          </a:p>
        </p:txBody>
      </p:sp>
      <p:sp>
        <p:nvSpPr>
          <p:cNvPr id="34" name="Shape 32"/>
          <p:cNvSpPr/>
          <p:nvPr/>
        </p:nvSpPr>
        <p:spPr>
          <a:xfrm>
            <a:off x="1355208" y="3773530"/>
            <a:ext cx="2558720" cy="1783080"/>
          </a:xfrm>
          <a:prstGeom prst="roundRect">
            <a:avLst>
              <a:gd name="adj" fmla="val 4615"/>
            </a:avLst>
          </a:prstGeom>
          <a:solidFill>
            <a:srgbClr val="A4FDF3"/>
          </a:solidFill>
          <a:ln w="12700">
            <a:solidFill>
              <a:srgbClr val="23426B"/>
            </a:solidFill>
            <a:prstDash val="solid"/>
          </a:ln>
          <a:effectLst>
            <a:outerShdw blurRad="114300" dist="38100" dir="5400000" algn="bl" rotWithShape="0">
              <a:srgbClr val="000000">
                <a:alpha val="30000"/>
              </a:srgbClr>
            </a:outerShdw>
          </a:effectLst>
        </p:spPr>
        <p:txBody>
          <a:bodyPr/>
          <a:lstStyle/>
          <a:p>
            <a:endParaRPr lang="en-US">
              <a:solidFill>
                <a:srgbClr val="002060"/>
              </a:solidFill>
            </a:endParaRPr>
          </a:p>
        </p:txBody>
      </p:sp>
      <p:sp>
        <p:nvSpPr>
          <p:cNvPr id="35" name="Shape 33"/>
          <p:cNvSpPr/>
          <p:nvPr/>
        </p:nvSpPr>
        <p:spPr>
          <a:xfrm>
            <a:off x="2250520" y="3992986"/>
            <a:ext cx="768096" cy="768096"/>
          </a:xfrm>
          <a:prstGeom prst="ellipse">
            <a:avLst/>
          </a:prstGeom>
          <a:solidFill>
            <a:srgbClr val="0C1E3A"/>
          </a:solidFill>
          <a:ln w="22225">
            <a:solidFill>
              <a:srgbClr val="2DD4BF"/>
            </a:solidFill>
            <a:prstDash val="solid"/>
          </a:ln>
        </p:spPr>
        <p:txBody>
          <a:bodyPr/>
          <a:lstStyle/>
          <a:p>
            <a:endParaRPr lang="en-US">
              <a:solidFill>
                <a:srgbClr val="002060"/>
              </a:solidFill>
            </a:endParaRPr>
          </a:p>
        </p:txBody>
      </p:sp>
      <p:sp>
        <p:nvSpPr>
          <p:cNvPr id="36" name="Text 34"/>
          <p:cNvSpPr/>
          <p:nvPr/>
        </p:nvSpPr>
        <p:spPr>
          <a:xfrm>
            <a:off x="2250520" y="3992986"/>
            <a:ext cx="768096" cy="7680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RS</a:t>
            </a:r>
            <a:endParaRPr lang="en-US" sz="1800" dirty="0">
              <a:solidFill>
                <a:srgbClr val="002060"/>
              </a:solidFill>
            </a:endParaRPr>
          </a:p>
        </p:txBody>
      </p:sp>
      <p:sp>
        <p:nvSpPr>
          <p:cNvPr id="37" name="Text 35"/>
          <p:cNvSpPr/>
          <p:nvPr/>
        </p:nvSpPr>
        <p:spPr>
          <a:xfrm>
            <a:off x="1483224" y="4815946"/>
            <a:ext cx="2302688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Rupinder Singh</a:t>
            </a:r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38" name="Text 36"/>
          <p:cNvSpPr/>
          <p:nvPr/>
        </p:nvSpPr>
        <p:spPr>
          <a:xfrm>
            <a:off x="1483224" y="5071978"/>
            <a:ext cx="2302688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President, Sales</a:t>
            </a:r>
            <a:endParaRPr lang="en-US" sz="900" dirty="0">
              <a:solidFill>
                <a:srgbClr val="002060"/>
              </a:solidFill>
            </a:endParaRPr>
          </a:p>
        </p:txBody>
      </p:sp>
      <p:sp>
        <p:nvSpPr>
          <p:cNvPr id="39" name="Text 37"/>
          <p:cNvSpPr/>
          <p:nvPr/>
        </p:nvSpPr>
        <p:spPr>
          <a:xfrm>
            <a:off x="1501512" y="5300578"/>
            <a:ext cx="226611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760" dirty="0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Gold Medallist Biotech · 25+ yrs · BD</a:t>
            </a:r>
            <a:endParaRPr lang="en-US" sz="760" dirty="0">
              <a:solidFill>
                <a:srgbClr val="002060"/>
              </a:solidFill>
            </a:endParaRPr>
          </a:p>
        </p:txBody>
      </p:sp>
      <p:sp>
        <p:nvSpPr>
          <p:cNvPr id="40" name="Shape 38"/>
          <p:cNvSpPr/>
          <p:nvPr/>
        </p:nvSpPr>
        <p:spPr>
          <a:xfrm>
            <a:off x="4188248" y="3773530"/>
            <a:ext cx="2558720" cy="1783080"/>
          </a:xfrm>
          <a:prstGeom prst="roundRect">
            <a:avLst>
              <a:gd name="adj" fmla="val 4615"/>
            </a:avLst>
          </a:prstGeom>
          <a:solidFill>
            <a:srgbClr val="A4FDF3"/>
          </a:solidFill>
          <a:ln w="12700">
            <a:solidFill>
              <a:srgbClr val="23426B"/>
            </a:solidFill>
            <a:prstDash val="solid"/>
          </a:ln>
          <a:effectLst>
            <a:outerShdw blurRad="114300" dist="38100" dir="5400000" algn="bl" rotWithShape="0">
              <a:srgbClr val="000000">
                <a:alpha val="30000"/>
              </a:srgbClr>
            </a:outerShdw>
          </a:effectLst>
        </p:spPr>
        <p:txBody>
          <a:bodyPr/>
          <a:lstStyle/>
          <a:p>
            <a:endParaRPr lang="en-US">
              <a:solidFill>
                <a:srgbClr val="002060"/>
              </a:solidFill>
            </a:endParaRPr>
          </a:p>
        </p:txBody>
      </p:sp>
      <p:sp>
        <p:nvSpPr>
          <p:cNvPr id="41" name="Shape 39"/>
          <p:cNvSpPr/>
          <p:nvPr/>
        </p:nvSpPr>
        <p:spPr>
          <a:xfrm>
            <a:off x="5083559" y="3992986"/>
            <a:ext cx="768096" cy="768096"/>
          </a:xfrm>
          <a:prstGeom prst="ellipse">
            <a:avLst/>
          </a:prstGeom>
          <a:solidFill>
            <a:srgbClr val="0C1E3A"/>
          </a:solidFill>
          <a:ln w="22225">
            <a:solidFill>
              <a:srgbClr val="FBBF24"/>
            </a:solidFill>
            <a:prstDash val="solid"/>
          </a:ln>
        </p:spPr>
        <p:txBody>
          <a:bodyPr/>
          <a:lstStyle/>
          <a:p>
            <a:endParaRPr lang="en-US">
              <a:solidFill>
                <a:srgbClr val="002060"/>
              </a:solidFill>
            </a:endParaRPr>
          </a:p>
        </p:txBody>
      </p:sp>
      <p:sp>
        <p:nvSpPr>
          <p:cNvPr id="42" name="Text 40"/>
          <p:cNvSpPr/>
          <p:nvPr/>
        </p:nvSpPr>
        <p:spPr>
          <a:xfrm>
            <a:off x="5083559" y="3992986"/>
            <a:ext cx="768096" cy="7680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AJ</a:t>
            </a:r>
            <a:endParaRPr lang="en-US" sz="1800" dirty="0">
              <a:solidFill>
                <a:srgbClr val="002060"/>
              </a:solidFill>
            </a:endParaRPr>
          </a:p>
        </p:txBody>
      </p:sp>
      <p:sp>
        <p:nvSpPr>
          <p:cNvPr id="43" name="Text 41"/>
          <p:cNvSpPr/>
          <p:nvPr/>
        </p:nvSpPr>
        <p:spPr>
          <a:xfrm>
            <a:off x="4316264" y="4815946"/>
            <a:ext cx="2302688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Ajit Manocha</a:t>
            </a:r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44" name="Text 42"/>
          <p:cNvSpPr/>
          <p:nvPr/>
        </p:nvSpPr>
        <p:spPr>
          <a:xfrm>
            <a:off x="4316264" y="5071978"/>
            <a:ext cx="2302688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Mentor &amp; Advisor</a:t>
            </a:r>
            <a:endParaRPr lang="en-US" sz="900" dirty="0">
              <a:solidFill>
                <a:srgbClr val="002060"/>
              </a:solidFill>
            </a:endParaRPr>
          </a:p>
        </p:txBody>
      </p:sp>
      <p:sp>
        <p:nvSpPr>
          <p:cNvPr id="45" name="Text 43"/>
          <p:cNvSpPr/>
          <p:nvPr/>
        </p:nvSpPr>
        <p:spPr>
          <a:xfrm>
            <a:off x="4334552" y="5300578"/>
            <a:ext cx="226611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760" dirty="0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CEO/President SEMI Global · ex-CEO GlobalFoundries</a:t>
            </a:r>
            <a:endParaRPr lang="en-US" sz="760" dirty="0">
              <a:solidFill>
                <a:srgbClr val="002060"/>
              </a:solidFill>
            </a:endParaRPr>
          </a:p>
        </p:txBody>
      </p:sp>
      <p:sp>
        <p:nvSpPr>
          <p:cNvPr id="46" name="Shape 44"/>
          <p:cNvSpPr/>
          <p:nvPr/>
        </p:nvSpPr>
        <p:spPr>
          <a:xfrm>
            <a:off x="7021287" y="3773530"/>
            <a:ext cx="2558720" cy="1783080"/>
          </a:xfrm>
          <a:prstGeom prst="roundRect">
            <a:avLst>
              <a:gd name="adj" fmla="val 4615"/>
            </a:avLst>
          </a:prstGeom>
          <a:solidFill>
            <a:srgbClr val="A4FDF3"/>
          </a:solidFill>
          <a:ln w="12700">
            <a:solidFill>
              <a:srgbClr val="23426B"/>
            </a:solidFill>
            <a:prstDash val="solid"/>
          </a:ln>
          <a:effectLst>
            <a:outerShdw blurRad="114300" dist="38100" dir="5400000" algn="bl" rotWithShape="0">
              <a:srgbClr val="000000">
                <a:alpha val="30000"/>
              </a:srgbClr>
            </a:outerShdw>
          </a:effectLst>
        </p:spPr>
        <p:txBody>
          <a:bodyPr/>
          <a:lstStyle/>
          <a:p>
            <a:endParaRPr lang="en-US">
              <a:solidFill>
                <a:srgbClr val="002060"/>
              </a:solidFill>
            </a:endParaRPr>
          </a:p>
        </p:txBody>
      </p:sp>
      <p:sp>
        <p:nvSpPr>
          <p:cNvPr id="49" name="Text 47"/>
          <p:cNvSpPr/>
          <p:nvPr/>
        </p:nvSpPr>
        <p:spPr>
          <a:xfrm>
            <a:off x="7149303" y="4815946"/>
            <a:ext cx="2302688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2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Venkat Bhagavati</a:t>
            </a:r>
            <a:endParaRPr lang="en-US" sz="1050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Text 48"/>
          <p:cNvSpPr/>
          <p:nvPr/>
        </p:nvSpPr>
        <p:spPr>
          <a:xfrm>
            <a:off x="7149303" y="5071978"/>
            <a:ext cx="2302688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9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VP- Regulatory Affairs</a:t>
            </a:r>
          </a:p>
          <a:p>
            <a:pPr marL="0" indent="0" algn="ctr">
              <a:buNone/>
            </a:pPr>
            <a:endParaRPr lang="en-US" sz="900" dirty="0">
              <a:solidFill>
                <a:srgbClr val="002060"/>
              </a:solidFill>
            </a:endParaRPr>
          </a:p>
        </p:txBody>
      </p:sp>
      <p:sp>
        <p:nvSpPr>
          <p:cNvPr id="51" name="Text 49"/>
          <p:cNvSpPr/>
          <p:nvPr/>
        </p:nvSpPr>
        <p:spPr>
          <a:xfrm>
            <a:off x="7167591" y="5300578"/>
            <a:ext cx="226611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800" dirty="0">
                <a:solidFill>
                  <a:srgbClr val="002060"/>
                </a:solidFill>
              </a:rPr>
              <a:t>MS- Bioengineering</a:t>
            </a:r>
            <a:r>
              <a:rPr lang="en-US" sz="8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indent="0" algn="ctr">
              <a:lnSpc>
                <a:spcPct val="100000"/>
              </a:lnSpc>
              <a:buNone/>
            </a:pPr>
            <a:endParaRPr lang="en-US" sz="760" dirty="0">
              <a:solidFill>
                <a:srgbClr val="002060"/>
              </a:solidFill>
            </a:endParaRPr>
          </a:p>
        </p:txBody>
      </p:sp>
      <p:sp>
        <p:nvSpPr>
          <p:cNvPr id="52" name="Text 50"/>
          <p:cNvSpPr/>
          <p:nvPr/>
        </p:nvSpPr>
        <p:spPr>
          <a:xfrm>
            <a:off x="566928" y="6473952"/>
            <a:ext cx="88696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5A6F9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~127 professionals · R&amp;D in Gurugram, Bengaluru &amp; Lille (France) · ISO 13485 manufacturing</a:t>
            </a:r>
            <a:endParaRPr lang="en-US" sz="850" dirty="0"/>
          </a:p>
        </p:txBody>
      </p:sp>
      <p:sp>
        <p:nvSpPr>
          <p:cNvPr id="53" name="Text 51"/>
          <p:cNvSpPr/>
          <p:nvPr/>
        </p:nvSpPr>
        <p:spPr>
          <a:xfrm>
            <a:off x="8698687" y="6473952"/>
            <a:ext cx="25603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50" dirty="0">
                <a:solidFill>
                  <a:srgbClr val="5A6F9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UnivLabs  ·  Series A</a:t>
            </a:r>
            <a:endParaRPr lang="en-US" sz="850" dirty="0"/>
          </a:p>
        </p:txBody>
      </p:sp>
      <p:sp>
        <p:nvSpPr>
          <p:cNvPr id="54" name="Text 52"/>
          <p:cNvSpPr/>
          <p:nvPr/>
        </p:nvSpPr>
        <p:spPr>
          <a:xfrm>
            <a:off x="11259007" y="6473952"/>
            <a:ext cx="3657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50" b="1" dirty="0">
                <a:solidFill>
                  <a:srgbClr val="2DD4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50" dirty="0"/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F82C76F2-8569-5BBD-19F0-0ADEE5E05F6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43487" y="1592753"/>
            <a:ext cx="982160" cy="1026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 cap="sq">
            <a:solidFill>
              <a:schemeClr val="accent5">
                <a:lumMod val="20000"/>
                <a:lumOff val="80000"/>
              </a:schemeClr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6" name="Picture 2" descr="Profile photo of Rupinder Singh">
            <a:extLst>
              <a:ext uri="{FF2B5EF4-FFF2-40B4-BE49-F238E27FC236}">
                <a16:creationId xmlns:a16="http://schemas.microsoft.com/office/drawing/2014/main" id="{55008458-C4FF-0911-5CFF-09ABFED888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6109" y="3606133"/>
            <a:ext cx="1271767" cy="1271767"/>
          </a:xfrm>
          <a:prstGeom prst="roundRect">
            <a:avLst>
              <a:gd name="adj" fmla="val 50000"/>
            </a:avLst>
          </a:prstGeom>
          <a:solidFill>
            <a:srgbClr val="FFFFFF">
              <a:shade val="85000"/>
            </a:srgbClr>
          </a:solidFill>
          <a:ln w="1905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765AE73B-9E01-2815-8020-0AA38274F3D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1515" y="3686982"/>
            <a:ext cx="1165502" cy="1156396"/>
          </a:xfrm>
          <a:prstGeom prst="roundRect">
            <a:avLst>
              <a:gd name="adj" fmla="val 5000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711A08ED-C07A-1D9A-3C8E-AAB0BF5EA29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28359" y="1585239"/>
            <a:ext cx="1096848" cy="1145808"/>
          </a:xfrm>
          <a:prstGeom prst="roundRect">
            <a:avLst/>
          </a:prstGeom>
          <a:solidFill>
            <a:srgbClr val="FFFFFF">
              <a:shade val="85000"/>
            </a:srgbClr>
          </a:solidFill>
          <a:ln w="1905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383391B-1506-A691-6F4D-8253598F96F2}"/>
              </a:ext>
            </a:extLst>
          </p:cNvPr>
          <p:cNvCxnSpPr>
            <a:cxnSpLocks/>
          </p:cNvCxnSpPr>
          <p:nvPr/>
        </p:nvCxnSpPr>
        <p:spPr>
          <a:xfrm>
            <a:off x="0" y="795867"/>
            <a:ext cx="9448800" cy="0"/>
          </a:xfrm>
          <a:prstGeom prst="line">
            <a:avLst/>
          </a:prstGeom>
          <a:ln w="69850"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1024B44C-99F5-67FF-1816-ABA3CA56EB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33383" y="3696163"/>
            <a:ext cx="1165503" cy="1165503"/>
          </a:xfrm>
          <a:prstGeom prst="rect">
            <a:avLst/>
          </a:prstGeom>
        </p:spPr>
      </p:pic>
      <p:pic>
        <p:nvPicPr>
          <p:cNvPr id="65" name="Google Shape;240;p7">
            <a:extLst>
              <a:ext uri="{FF2B5EF4-FFF2-40B4-BE49-F238E27FC236}">
                <a16:creationId xmlns:a16="http://schemas.microsoft.com/office/drawing/2014/main" id="{274D7116-77D0-D850-B768-49BE5BC67D27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rcRect/>
          <a:stretch/>
        </p:blipFill>
        <p:spPr>
          <a:xfrm>
            <a:off x="7633383" y="1493964"/>
            <a:ext cx="1290484" cy="12731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2920" y="182880"/>
            <a:ext cx="111556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>
            <a:defPPr>
              <a:defRPr lang="en-US"/>
            </a:defPPr>
            <a:lvl1pPr indent="0">
              <a:buNone/>
              <a:defRPr b="1" kern="0" spc="300"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r>
              <a:rPr dirty="0"/>
              <a:t>Market: USD 6 B, Led by Incumbents With Old Designs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502920" y="1051560"/>
            <a:ext cx="3566160" cy="1371600"/>
          </a:xfrm>
          <a:prstGeom prst="roundRect">
            <a:avLst>
              <a:gd name="adj" fmla="val 8000"/>
            </a:avLst>
          </a:prstGeom>
          <a:solidFill>
            <a:srgbClr val="2DD4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640080" y="1179576"/>
            <a:ext cx="3291840" cy="6858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sz="2800" b="1">
                <a:solidFill>
                  <a:srgbClr val="1E2761"/>
                </a:solidFill>
                <a:latin typeface="Trebuchet MS"/>
              </a:rPr>
              <a:t>$2.16 B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080" y="1856231"/>
            <a:ext cx="3291840" cy="5029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sz="1100" b="0">
                <a:solidFill>
                  <a:srgbClr val="5A5A5A"/>
                </a:solidFill>
                <a:latin typeface="Calibri"/>
              </a:rPr>
              <a:t>global Foley catheter market (2025), CAGR 5.3–7.2%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297680" y="1051560"/>
            <a:ext cx="3566160" cy="1371600"/>
          </a:xfrm>
          <a:prstGeom prst="roundRect">
            <a:avLst>
              <a:gd name="adj" fmla="val 8000"/>
            </a:avLst>
          </a:prstGeom>
          <a:solidFill>
            <a:srgbClr val="2DD4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4434840" y="1179576"/>
            <a:ext cx="3291840" cy="6858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sz="2800" b="1">
                <a:solidFill>
                  <a:srgbClr val="1E2761"/>
                </a:solidFill>
                <a:latin typeface="Trebuchet MS"/>
              </a:rPr>
              <a:t>$6.08 B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34840" y="1856231"/>
            <a:ext cx="3291840" cy="5029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sz="1100" b="0">
                <a:solidFill>
                  <a:srgbClr val="5A5A5A"/>
                </a:solidFill>
                <a:latin typeface="Calibri"/>
              </a:rPr>
              <a:t>all urinary catheters → $8.2 B by 2031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092440" y="1051560"/>
            <a:ext cx="3566160" cy="1371600"/>
          </a:xfrm>
          <a:prstGeom prst="roundRect">
            <a:avLst>
              <a:gd name="adj" fmla="val 8000"/>
            </a:avLst>
          </a:prstGeom>
          <a:solidFill>
            <a:srgbClr val="2DD4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10" name="TextBox 9"/>
          <p:cNvSpPr txBox="1"/>
          <p:nvPr/>
        </p:nvSpPr>
        <p:spPr>
          <a:xfrm>
            <a:off x="8229600" y="1179576"/>
            <a:ext cx="3291840" cy="6858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sz="2800" b="1">
                <a:solidFill>
                  <a:srgbClr val="1E2761"/>
                </a:solidFill>
                <a:latin typeface="Trebuchet MS"/>
              </a:rPr>
              <a:t>$1.4 B+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229600" y="1856231"/>
            <a:ext cx="3291840" cy="5029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sz="1100" b="0">
                <a:solidFill>
                  <a:srgbClr val="5A5A5A"/>
                </a:solidFill>
                <a:latin typeface="Calibri"/>
              </a:rPr>
              <a:t>urine collection devices; smart niche ~18% CAGR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02920" y="2743200"/>
            <a:ext cx="11155680" cy="548640"/>
          </a:xfrm>
          <a:prstGeom prst="rect">
            <a:avLst/>
          </a:prstGeom>
          <a:solidFill>
            <a:srgbClr val="2DD4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TextBox 12"/>
          <p:cNvSpPr txBox="1"/>
          <p:nvPr/>
        </p:nvSpPr>
        <p:spPr>
          <a:xfrm>
            <a:off x="685800" y="2834640"/>
            <a:ext cx="2377440" cy="36576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250" b="1">
                <a:solidFill>
                  <a:srgbClr val="1E2761"/>
                </a:solidFill>
                <a:latin typeface="Calibri"/>
              </a:rPr>
              <a:t>Teleflex (TFX)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00400" y="2834640"/>
            <a:ext cx="3566160" cy="36576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200" b="0">
                <a:solidFill>
                  <a:srgbClr val="333333"/>
                </a:solidFill>
                <a:latin typeface="Calibri"/>
              </a:rPr>
              <a:t>$1.99 B revenue; urology ~$1.4 B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49440" y="2834640"/>
            <a:ext cx="4572000" cy="36576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200" b="0">
                <a:solidFill>
                  <a:srgbClr val="5A5A5A"/>
                </a:solidFill>
                <a:latin typeface="Calibri"/>
              </a:rPr>
              <a:t>Rüsch Foley, UroLift — global #2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02920" y="3291840"/>
            <a:ext cx="11155680" cy="54864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TextBox 16"/>
          <p:cNvSpPr txBox="1"/>
          <p:nvPr/>
        </p:nvSpPr>
        <p:spPr>
          <a:xfrm>
            <a:off x="685800" y="3383280"/>
            <a:ext cx="2377440" cy="36576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250" b="1">
                <a:solidFill>
                  <a:srgbClr val="1E2761"/>
                </a:solidFill>
                <a:latin typeface="Calibri"/>
              </a:rPr>
              <a:t>Coloplast (COLO-B)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200400" y="3383280"/>
            <a:ext cx="3566160" cy="36576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200" b="0">
                <a:solidFill>
                  <a:srgbClr val="333333"/>
                </a:solidFill>
                <a:latin typeface="Calibri"/>
              </a:rPr>
              <a:t>~$4.2 B; Continence Care #1, +7%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949440" y="3383280"/>
            <a:ext cx="4572000" cy="36576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200" b="0">
                <a:solidFill>
                  <a:srgbClr val="5A5A5A"/>
                </a:solidFill>
                <a:latin typeface="Calibri"/>
              </a:rPr>
              <a:t>SpeediCath — premium benchmark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02920" y="3840480"/>
            <a:ext cx="11155680" cy="548640"/>
          </a:xfrm>
          <a:prstGeom prst="rect">
            <a:avLst/>
          </a:prstGeom>
          <a:solidFill>
            <a:srgbClr val="2DD4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1" name="TextBox 20"/>
          <p:cNvSpPr txBox="1"/>
          <p:nvPr/>
        </p:nvSpPr>
        <p:spPr>
          <a:xfrm>
            <a:off x="685800" y="3931920"/>
            <a:ext cx="2377440" cy="36576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250" b="1">
                <a:solidFill>
                  <a:srgbClr val="1E2761"/>
                </a:solidFill>
                <a:latin typeface="Calibri"/>
              </a:rPr>
              <a:t>BD / Bard (BDX)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200400" y="3931920"/>
            <a:ext cx="3566160" cy="36576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200" b="0">
                <a:solidFill>
                  <a:srgbClr val="333333"/>
                </a:solidFill>
                <a:latin typeface="Calibri"/>
              </a:rPr>
              <a:t>UCC ~$341 M/qtr, +11.6%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949440" y="3931920"/>
            <a:ext cx="4572000" cy="36576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200" b="0">
                <a:solidFill>
                  <a:srgbClr val="5A5A5A"/>
                </a:solidFill>
                <a:latin typeface="Calibri"/>
              </a:rPr>
              <a:t>Bardex, PureWick — global #1 Foley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02920" y="4389120"/>
            <a:ext cx="11155680" cy="54864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5" name="TextBox 24"/>
          <p:cNvSpPr txBox="1"/>
          <p:nvPr/>
        </p:nvSpPr>
        <p:spPr>
          <a:xfrm>
            <a:off x="685800" y="4480559"/>
            <a:ext cx="2377440" cy="36576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250" b="1">
                <a:solidFill>
                  <a:srgbClr val="1E2761"/>
                </a:solidFill>
                <a:latin typeface="Calibri"/>
              </a:rPr>
              <a:t>Well Lead (300642)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200400" y="4480559"/>
            <a:ext cx="3566160" cy="36576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200" b="0">
                <a:solidFill>
                  <a:srgbClr val="333333"/>
                </a:solidFill>
                <a:latin typeface="Calibri"/>
              </a:rPr>
              <a:t>$215 M TTM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949440" y="4480559"/>
            <a:ext cx="4572000" cy="36576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200" b="0">
                <a:solidFill>
                  <a:srgbClr val="5A5A5A"/>
                </a:solidFill>
                <a:latin typeface="Calibri"/>
              </a:rPr>
              <a:t>China's largest latex Foley manufacturer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02920" y="4937759"/>
            <a:ext cx="11155680" cy="548640"/>
          </a:xfrm>
          <a:prstGeom prst="rect">
            <a:avLst/>
          </a:prstGeom>
          <a:solidFill>
            <a:srgbClr val="2DD4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9" name="TextBox 28"/>
          <p:cNvSpPr txBox="1"/>
          <p:nvPr/>
        </p:nvSpPr>
        <p:spPr>
          <a:xfrm>
            <a:off x="685800" y="5029199"/>
            <a:ext cx="2377440" cy="36576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250" b="1">
                <a:solidFill>
                  <a:srgbClr val="1E2761"/>
                </a:solidFill>
                <a:latin typeface="Calibri"/>
              </a:rPr>
              <a:t>Romsons (India)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200400" y="5029199"/>
            <a:ext cx="3566160" cy="36576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200" b="0">
                <a:solidFill>
                  <a:srgbClr val="333333"/>
                </a:solidFill>
                <a:latin typeface="Calibri"/>
              </a:rPr>
              <a:t>~$120 M est.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949440" y="5029199"/>
            <a:ext cx="4572000" cy="36576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200" b="0">
                <a:solidFill>
                  <a:srgbClr val="5A5A5A"/>
                </a:solidFill>
                <a:latin typeface="Calibri"/>
              </a:rPr>
              <a:t>India volume leader — price floor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02920" y="5669279"/>
            <a:ext cx="11155680" cy="415498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400" b="1" dirty="0">
                <a:solidFill>
                  <a:srgbClr val="002060"/>
                </a:solidFill>
                <a:latin typeface="Calibri"/>
              </a:rPr>
              <a:t>All incumbents sell the unchanged 1937 Foley design.</a:t>
            </a:r>
          </a:p>
          <a:p>
            <a:pPr algn="l"/>
            <a:r>
              <a:rPr sz="1300" b="0" dirty="0">
                <a:solidFill>
                  <a:srgbClr val="333333"/>
                </a:solidFill>
                <a:latin typeface="Calibri"/>
              </a:rPr>
              <a:t>None offers a urethra-safe obturator catheter or an app-connected wearable urine bag.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50EF10E-AAB3-8317-DA1D-BA354B7CAD6C}"/>
              </a:ext>
            </a:extLst>
          </p:cNvPr>
          <p:cNvCxnSpPr>
            <a:cxnSpLocks/>
          </p:cNvCxnSpPr>
          <p:nvPr/>
        </p:nvCxnSpPr>
        <p:spPr>
          <a:xfrm>
            <a:off x="0" y="795867"/>
            <a:ext cx="10258425" cy="0"/>
          </a:xfrm>
          <a:prstGeom prst="line">
            <a:avLst/>
          </a:prstGeom>
          <a:ln w="69850"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2920" y="292608"/>
            <a:ext cx="11155680" cy="4616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>
            <a:defPPr>
              <a:defRPr lang="en-US"/>
            </a:defPPr>
            <a:lvl1pPr indent="0">
              <a:buNone/>
              <a:defRPr b="1" kern="0" spc="300">
                <a:solidFill>
                  <a:srgbClr val="2DD4BF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r>
              <a:rPr dirty="0">
                <a:solidFill>
                  <a:schemeClr val="tx1"/>
                </a:solidFill>
              </a:rPr>
              <a:t>The Ask</a:t>
            </a:r>
            <a:r>
              <a:rPr lang="en-US" dirty="0">
                <a:solidFill>
                  <a:schemeClr val="tx1"/>
                </a:solidFill>
              </a:rPr>
              <a:t> for Contract Manufacturing </a:t>
            </a:r>
            <a:r>
              <a:rPr dirty="0">
                <a:solidFill>
                  <a:schemeClr val="tx1"/>
                </a:solidFill>
              </a:rPr>
              <a:t>: USD </a:t>
            </a:r>
            <a:r>
              <a:rPr lang="en-US" dirty="0">
                <a:solidFill>
                  <a:schemeClr val="tx1"/>
                </a:solidFill>
              </a:rPr>
              <a:t>5</a:t>
            </a:r>
            <a:r>
              <a:rPr dirty="0">
                <a:solidFill>
                  <a:schemeClr val="tx1"/>
                </a:solidFill>
              </a:rPr>
              <a:t> Million</a:t>
            </a:r>
            <a:r>
              <a:rPr lang="en-US" dirty="0">
                <a:solidFill>
                  <a:schemeClr val="tx1"/>
                </a:solidFill>
              </a:rPr>
              <a:t> @20%</a:t>
            </a:r>
            <a:endParaRPr dirty="0">
              <a:solidFill>
                <a:schemeClr val="tx1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E8EBA99-2EF2-568E-7489-27AD6B60D545}"/>
              </a:ext>
            </a:extLst>
          </p:cNvPr>
          <p:cNvGrpSpPr/>
          <p:nvPr/>
        </p:nvGrpSpPr>
        <p:grpSpPr>
          <a:xfrm>
            <a:off x="8209280" y="1145064"/>
            <a:ext cx="3692653" cy="3931920"/>
            <a:chOff x="4018279" y="1117969"/>
            <a:chExt cx="3692653" cy="3931920"/>
          </a:xfrm>
          <a:solidFill>
            <a:srgbClr val="2DD4BF"/>
          </a:solidFill>
        </p:grpSpPr>
        <p:sp>
          <p:nvSpPr>
            <p:cNvPr id="3" name="Rounded Rectangle 2"/>
            <p:cNvSpPr/>
            <p:nvPr/>
          </p:nvSpPr>
          <p:spPr>
            <a:xfrm>
              <a:off x="4018279" y="1117969"/>
              <a:ext cx="3692653" cy="3931920"/>
            </a:xfrm>
            <a:prstGeom prst="roundRect">
              <a:avLst>
                <a:gd name="adj" fmla="val 800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292599" y="1392289"/>
              <a:ext cx="2988734" cy="600164"/>
            </a:xfrm>
            <a:prstGeom prst="rect">
              <a:avLst/>
            </a:prstGeom>
            <a:grpFill/>
          </p:spPr>
          <p:txBody>
            <a:bodyPr wrap="square" lIns="0" tIns="0" rIns="0" bIns="0" anchor="t">
              <a:spAutoFit/>
            </a:bodyPr>
            <a:lstStyle/>
            <a:p>
              <a:pPr algn="l"/>
              <a:r>
                <a:rPr sz="2400" b="1" dirty="0">
                  <a:solidFill>
                    <a:srgbClr val="0070C0"/>
                  </a:solidFill>
                  <a:latin typeface="Trebuchet MS"/>
                </a:rPr>
                <a:t>USD </a:t>
              </a:r>
              <a:r>
                <a:rPr lang="en-US" sz="2400" b="1" dirty="0">
                  <a:solidFill>
                    <a:srgbClr val="0070C0"/>
                  </a:solidFill>
                  <a:latin typeface="Trebuchet MS"/>
                </a:rPr>
                <a:t>1.4</a:t>
              </a:r>
              <a:r>
                <a:rPr sz="2400" b="1" dirty="0">
                  <a:solidFill>
                    <a:srgbClr val="0070C0"/>
                  </a:solidFill>
                  <a:latin typeface="Trebuchet MS"/>
                </a:rPr>
                <a:t> Million</a:t>
              </a:r>
            </a:p>
            <a:p>
              <a:pPr algn="l"/>
              <a:r>
                <a:rPr lang="en-US" sz="1500" b="1" dirty="0">
                  <a:solidFill>
                    <a:srgbClr val="1E2761"/>
                  </a:solidFill>
                  <a:latin typeface="Trebuchet MS"/>
                </a:rPr>
                <a:t>US and EU</a:t>
              </a:r>
              <a:r>
                <a:rPr sz="1500" b="1" dirty="0">
                  <a:solidFill>
                    <a:srgbClr val="1E2761"/>
                  </a:solidFill>
                  <a:latin typeface="Trebuchet MS"/>
                </a:rPr>
                <a:t> Regulatory </a:t>
              </a:r>
              <a:r>
                <a:rPr lang="en-US" sz="1500" b="1" dirty="0">
                  <a:solidFill>
                    <a:srgbClr val="1E2761"/>
                  </a:solidFill>
                  <a:latin typeface="Trebuchet MS"/>
                </a:rPr>
                <a:t>Approval</a:t>
              </a:r>
              <a:endParaRPr sz="1500" b="1" dirty="0">
                <a:solidFill>
                  <a:srgbClr val="1E2761"/>
                </a:solidFill>
                <a:latin typeface="Trebuchet MS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292599" y="2535289"/>
              <a:ext cx="3293534" cy="1972335"/>
            </a:xfrm>
            <a:prstGeom prst="rect">
              <a:avLst/>
            </a:prstGeom>
            <a:grpFill/>
          </p:spPr>
          <p:txBody>
            <a:bodyPr wrap="square" lIns="0" tIns="0" rIns="0" bIns="0">
              <a:spAutoFit/>
            </a:bodyPr>
            <a:lstStyle/>
            <a:p>
              <a:pPr>
                <a:spcAft>
                  <a:spcPts val="700"/>
                </a:spcAft>
              </a:pPr>
              <a:r>
                <a:rPr b="1" dirty="0">
                  <a:solidFill>
                    <a:srgbClr val="1E2761"/>
                  </a:solidFill>
                  <a:latin typeface="Calibri"/>
                </a:rPr>
                <a:t>Clinical evaluation</a:t>
              </a:r>
              <a:r>
                <a:rPr dirty="0">
                  <a:solidFill>
                    <a:srgbClr val="333333"/>
                  </a:solidFill>
                  <a:latin typeface="Calibri"/>
                </a:rPr>
                <a:t> </a:t>
              </a:r>
              <a:r>
                <a:rPr sz="1250" dirty="0">
                  <a:solidFill>
                    <a:srgbClr val="333333"/>
                  </a:solidFill>
                  <a:latin typeface="Calibri"/>
                </a:rPr>
                <a:t>— multi-</a:t>
              </a:r>
              <a:r>
                <a:rPr sz="1250" dirty="0" err="1">
                  <a:solidFill>
                    <a:srgbClr val="333333"/>
                  </a:solidFill>
                  <a:latin typeface="Calibri"/>
                </a:rPr>
                <a:t>centre</a:t>
              </a:r>
              <a:r>
                <a:rPr sz="1250" dirty="0">
                  <a:solidFill>
                    <a:srgbClr val="333333"/>
                  </a:solidFill>
                  <a:latin typeface="Calibri"/>
                </a:rPr>
                <a:t> studies in the US and Europe building on the published Indian evidence</a:t>
              </a:r>
            </a:p>
            <a:p>
              <a:pPr>
                <a:spcAft>
                  <a:spcPts val="700"/>
                </a:spcAft>
              </a:pPr>
              <a:r>
                <a:rPr b="1" dirty="0">
                  <a:solidFill>
                    <a:srgbClr val="1E2761"/>
                  </a:solidFill>
                  <a:latin typeface="Calibri"/>
                </a:rPr>
                <a:t>FDA 510(k) filing</a:t>
              </a:r>
              <a:r>
                <a:rPr dirty="0">
                  <a:solidFill>
                    <a:srgbClr val="333333"/>
                  </a:solidFill>
                  <a:latin typeface="Calibri"/>
                </a:rPr>
                <a:t> — </a:t>
              </a:r>
              <a:r>
                <a:rPr sz="1250" dirty="0">
                  <a:solidFill>
                    <a:srgbClr val="333333"/>
                  </a:solidFill>
                  <a:latin typeface="Calibri"/>
                </a:rPr>
                <a:t>amSafeX predicate pathway; De Novo assessment for amSmart Connected</a:t>
              </a:r>
            </a:p>
            <a:p>
              <a:pPr>
                <a:spcAft>
                  <a:spcPts val="700"/>
                </a:spcAft>
              </a:pPr>
              <a:r>
                <a:rPr b="1" dirty="0">
                  <a:solidFill>
                    <a:srgbClr val="1E2761"/>
                  </a:solidFill>
                  <a:latin typeface="Calibri"/>
                </a:rPr>
                <a:t>CE MDR filing</a:t>
              </a:r>
              <a:r>
                <a:rPr dirty="0">
                  <a:solidFill>
                    <a:srgbClr val="333333"/>
                  </a:solidFill>
                  <a:latin typeface="Calibri"/>
                </a:rPr>
                <a:t> — </a:t>
              </a:r>
              <a:r>
                <a:rPr sz="1250" dirty="0">
                  <a:solidFill>
                    <a:srgbClr val="333333"/>
                  </a:solidFill>
                  <a:latin typeface="Calibri"/>
                </a:rPr>
                <a:t>Notified Body submission with clinical evaluation report</a:t>
              </a:r>
            </a:p>
          </p:txBody>
        </p:sp>
      </p:grpSp>
      <p:sp>
        <p:nvSpPr>
          <p:cNvPr id="6" name="Rounded Rectangle 5"/>
          <p:cNvSpPr/>
          <p:nvPr/>
        </p:nvSpPr>
        <p:spPr>
          <a:xfrm>
            <a:off x="4191507" y="1145064"/>
            <a:ext cx="3811693" cy="3931920"/>
          </a:xfrm>
          <a:prstGeom prst="roundRect">
            <a:avLst>
              <a:gd name="adj" fmla="val 8000"/>
            </a:avLst>
          </a:prstGeom>
          <a:solidFill>
            <a:srgbClr val="2DD4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4465827" y="1419384"/>
            <a:ext cx="3430524" cy="600164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2400" b="1" dirty="0">
                <a:solidFill>
                  <a:srgbClr val="0070C0"/>
                </a:solidFill>
                <a:latin typeface="Trebuchet MS"/>
              </a:rPr>
              <a:t>USD </a:t>
            </a:r>
            <a:r>
              <a:rPr lang="en-US" sz="2400" b="1" dirty="0">
                <a:solidFill>
                  <a:srgbClr val="0070C0"/>
                </a:solidFill>
                <a:latin typeface="Trebuchet MS"/>
              </a:rPr>
              <a:t>1.9</a:t>
            </a:r>
            <a:r>
              <a:rPr sz="2400" b="1" dirty="0">
                <a:solidFill>
                  <a:srgbClr val="0070C0"/>
                </a:solidFill>
                <a:latin typeface="Trebuchet MS"/>
              </a:rPr>
              <a:t> Million</a:t>
            </a:r>
          </a:p>
          <a:p>
            <a:pPr algn="l"/>
            <a:r>
              <a:rPr sz="1500" b="1" dirty="0">
                <a:solidFill>
                  <a:srgbClr val="1E2761"/>
                </a:solidFill>
                <a:latin typeface="Trebuchet MS"/>
              </a:rPr>
              <a:t>India Marketing &amp; Sales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65827" y="2562384"/>
            <a:ext cx="3430524" cy="197233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spcAft>
                <a:spcPts val="700"/>
              </a:spcAft>
            </a:pPr>
            <a:r>
              <a:rPr b="1" dirty="0">
                <a:solidFill>
                  <a:srgbClr val="1E2761"/>
                </a:solidFill>
                <a:latin typeface="Calibri"/>
              </a:rPr>
              <a:t>Asset-light scale-up</a:t>
            </a:r>
            <a:r>
              <a:rPr dirty="0">
                <a:solidFill>
                  <a:srgbClr val="333333"/>
                </a:solidFill>
                <a:latin typeface="Calibri"/>
              </a:rPr>
              <a:t> — </a:t>
            </a:r>
            <a:r>
              <a:rPr sz="1250" dirty="0">
                <a:solidFill>
                  <a:srgbClr val="333333"/>
                </a:solidFill>
                <a:latin typeface="Calibri"/>
              </a:rPr>
              <a:t>production under contract manufacturing — CDSCO licence already secured</a:t>
            </a:r>
          </a:p>
          <a:p>
            <a:pPr>
              <a:spcAft>
                <a:spcPts val="700"/>
              </a:spcAft>
            </a:pPr>
            <a:r>
              <a:rPr b="1" dirty="0">
                <a:solidFill>
                  <a:srgbClr val="1E2761"/>
                </a:solidFill>
                <a:latin typeface="Calibri"/>
              </a:rPr>
              <a:t>Hospital &amp; ICU salesforce</a:t>
            </a:r>
            <a:r>
              <a:rPr dirty="0">
                <a:solidFill>
                  <a:srgbClr val="333333"/>
                </a:solidFill>
                <a:latin typeface="Calibri"/>
              </a:rPr>
              <a:t> — </a:t>
            </a:r>
            <a:r>
              <a:rPr sz="1250" dirty="0">
                <a:solidFill>
                  <a:srgbClr val="333333"/>
                </a:solidFill>
                <a:latin typeface="Calibri"/>
              </a:rPr>
              <a:t>urology departments, corporate hospital chains, government tenders</a:t>
            </a:r>
          </a:p>
          <a:p>
            <a:pPr>
              <a:spcAft>
                <a:spcPts val="700"/>
              </a:spcAft>
            </a:pPr>
            <a:r>
              <a:rPr b="1" dirty="0">
                <a:solidFill>
                  <a:srgbClr val="1E2761"/>
                </a:solidFill>
                <a:latin typeface="Calibri"/>
              </a:rPr>
              <a:t>amSmart pilots</a:t>
            </a:r>
            <a:r>
              <a:rPr dirty="0">
                <a:solidFill>
                  <a:srgbClr val="333333"/>
                </a:solidFill>
                <a:latin typeface="Calibri"/>
              </a:rPr>
              <a:t> — </a:t>
            </a:r>
            <a:r>
              <a:rPr sz="1250" dirty="0">
                <a:solidFill>
                  <a:srgbClr val="333333"/>
                </a:solidFill>
                <a:latin typeface="Calibri"/>
              </a:rPr>
              <a:t>subscription rollout with early-adopter hospitals and home-care providers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02920" y="5440680"/>
            <a:ext cx="11155680" cy="914400"/>
          </a:xfrm>
          <a:prstGeom prst="roundRect">
            <a:avLst>
              <a:gd name="adj" fmla="val 8000"/>
            </a:avLst>
          </a:prstGeom>
          <a:solidFill>
            <a:srgbClr val="A4FDF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68680" y="5669280"/>
            <a:ext cx="10515600" cy="246221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600" b="1">
                <a:solidFill>
                  <a:srgbClr val="002060"/>
                </a:solidFill>
                <a:latin typeface="Trebuchet MS"/>
              </a:rPr>
              <a:t>Capital-efficient: revenue in India today funds operations while FDA/CE unlock the USD 6 B global market.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6745C531-CC09-964F-6070-9FE2BF4D1A48}"/>
              </a:ext>
            </a:extLst>
          </p:cNvPr>
          <p:cNvSpPr/>
          <p:nvPr/>
        </p:nvSpPr>
        <p:spPr>
          <a:xfrm>
            <a:off x="290067" y="1145064"/>
            <a:ext cx="3572933" cy="3931920"/>
          </a:xfrm>
          <a:prstGeom prst="roundRect">
            <a:avLst>
              <a:gd name="adj" fmla="val 8000"/>
            </a:avLst>
          </a:prstGeom>
          <a:solidFill>
            <a:srgbClr val="2DD4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A99FE9-78A6-36FD-AC84-F925A5448266}"/>
              </a:ext>
            </a:extLst>
          </p:cNvPr>
          <p:cNvSpPr txBox="1"/>
          <p:nvPr/>
        </p:nvSpPr>
        <p:spPr>
          <a:xfrm>
            <a:off x="564387" y="1419384"/>
            <a:ext cx="3215639" cy="646331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2400" b="1" dirty="0">
                <a:solidFill>
                  <a:srgbClr val="0070C0"/>
                </a:solidFill>
                <a:latin typeface="Trebuchet MS"/>
              </a:rPr>
              <a:t>USD </a:t>
            </a:r>
            <a:r>
              <a:rPr lang="en-US" sz="2400" b="1" dirty="0">
                <a:solidFill>
                  <a:srgbClr val="0070C0"/>
                </a:solidFill>
                <a:latin typeface="Trebuchet MS"/>
              </a:rPr>
              <a:t>2.7</a:t>
            </a:r>
            <a:r>
              <a:rPr sz="2400" b="1" dirty="0">
                <a:solidFill>
                  <a:srgbClr val="0070C0"/>
                </a:solidFill>
                <a:latin typeface="Trebuchet MS"/>
              </a:rPr>
              <a:t> Million</a:t>
            </a:r>
          </a:p>
          <a:p>
            <a:pPr algn="l"/>
            <a:r>
              <a:rPr lang="en-US" b="1" dirty="0">
                <a:solidFill>
                  <a:srgbClr val="1E2761"/>
                </a:solidFill>
                <a:latin typeface="Trebuchet MS"/>
              </a:rPr>
              <a:t>Working Capital</a:t>
            </a:r>
            <a:endParaRPr b="1" dirty="0">
              <a:solidFill>
                <a:srgbClr val="1E2761"/>
              </a:solidFill>
              <a:latin typeface="Trebuchet M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9335F63-5BD7-2352-2A97-D14238E575DE}"/>
              </a:ext>
            </a:extLst>
          </p:cNvPr>
          <p:cNvSpPr txBox="1"/>
          <p:nvPr/>
        </p:nvSpPr>
        <p:spPr>
          <a:xfrm>
            <a:off x="564387" y="2690336"/>
            <a:ext cx="3215639" cy="73866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spcAft>
                <a:spcPts val="700"/>
              </a:spcAft>
            </a:pPr>
            <a:r>
              <a:rPr lang="en-US" sz="2400" b="1" dirty="0">
                <a:solidFill>
                  <a:srgbClr val="1E2761"/>
                </a:solidFill>
                <a:latin typeface="Calibri"/>
              </a:rPr>
              <a:t>Get catheter contract Manufactured for Sales </a:t>
            </a:r>
            <a:endParaRPr sz="2400" dirty="0">
              <a:solidFill>
                <a:srgbClr val="333333"/>
              </a:solidFill>
              <a:latin typeface="Calibri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ED64810-5EE7-D011-40C7-D4211A5B986C}"/>
              </a:ext>
            </a:extLst>
          </p:cNvPr>
          <p:cNvCxnSpPr>
            <a:cxnSpLocks/>
          </p:cNvCxnSpPr>
          <p:nvPr/>
        </p:nvCxnSpPr>
        <p:spPr>
          <a:xfrm>
            <a:off x="0" y="795867"/>
            <a:ext cx="9448800" cy="0"/>
          </a:xfrm>
          <a:prstGeom prst="line">
            <a:avLst/>
          </a:prstGeom>
          <a:ln w="69850"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2920" y="155787"/>
            <a:ext cx="111556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>
            <a:defPPr>
              <a:defRPr lang="en-US"/>
            </a:defPPr>
            <a:lvl1pPr indent="0">
              <a:buNone/>
              <a:defRPr b="1" kern="0" spc="300">
                <a:solidFill>
                  <a:srgbClr val="2DD4BF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r>
              <a:rPr dirty="0">
                <a:solidFill>
                  <a:schemeClr val="tx1"/>
                </a:solidFill>
              </a:rPr>
              <a:t>After FDA &amp; CE: Three Paths to Scale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2920" y="960120"/>
            <a:ext cx="11155680" cy="4572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400" b="0">
                <a:solidFill>
                  <a:srgbClr val="5A5A5A"/>
                </a:solidFill>
                <a:latin typeface="Calibri"/>
              </a:rPr>
              <a:t>With US &amp; EU approvals secured, UnivLabs will evaluate the value-maximising route to global manufacturing and sales: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02920" y="1645920"/>
            <a:ext cx="3611880" cy="3657600"/>
          </a:xfrm>
          <a:prstGeom prst="roundRect">
            <a:avLst>
              <a:gd name="adj" fmla="val 8000"/>
            </a:avLst>
          </a:prstGeom>
          <a:solidFill>
            <a:srgbClr val="2DD4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731520" y="1920240"/>
            <a:ext cx="3154680" cy="276999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b="1" dirty="0">
                <a:solidFill>
                  <a:srgbClr val="0070C0"/>
                </a:solidFill>
                <a:latin typeface="Trebuchet MS"/>
              </a:rPr>
              <a:t>1. Build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1520" y="2331720"/>
            <a:ext cx="3154680" cy="4572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900" b="1">
                <a:solidFill>
                  <a:srgbClr val="1E2761"/>
                </a:solidFill>
                <a:latin typeface="Trebuchet MS"/>
              </a:rPr>
              <a:t>Own Factory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1520" y="3187006"/>
            <a:ext cx="3154680" cy="1107996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b="0" dirty="0">
                <a:solidFill>
                  <a:srgbClr val="333333"/>
                </a:solidFill>
                <a:latin typeface="Calibri"/>
              </a:rPr>
              <a:t>Set up dedicated manufacturing — the 90-acre, 1 M units/day plant blueprint (DPR ready: USD 309 M, Y5 revenue USD 438 M)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279392" y="1645920"/>
            <a:ext cx="3611880" cy="3657600"/>
          </a:xfrm>
          <a:prstGeom prst="roundRect">
            <a:avLst>
              <a:gd name="adj" fmla="val 8000"/>
            </a:avLst>
          </a:prstGeom>
          <a:solidFill>
            <a:srgbClr val="2DD4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4507992" y="1920240"/>
            <a:ext cx="3154680" cy="276999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b="1">
                <a:solidFill>
                  <a:srgbClr val="0070C0"/>
                </a:solidFill>
                <a:latin typeface="Trebuchet MS"/>
              </a:rPr>
              <a:t>2. Buy In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07992" y="2331720"/>
            <a:ext cx="3154680" cy="4572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900" b="1">
                <a:solidFill>
                  <a:srgbClr val="1E2761"/>
                </a:solidFill>
                <a:latin typeface="Trebuchet MS"/>
              </a:rPr>
              <a:t>Acquire a Stake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07992" y="3187006"/>
            <a:ext cx="3154680" cy="1107996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b="0" dirty="0">
                <a:solidFill>
                  <a:srgbClr val="333333"/>
                </a:solidFill>
                <a:latin typeface="Calibri"/>
              </a:rPr>
              <a:t>Take equity in the upcoming large-scale catheter factory — capacity without full capex, faster time-to-volume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055863" y="1645920"/>
            <a:ext cx="3611880" cy="3657600"/>
          </a:xfrm>
          <a:prstGeom prst="roundRect">
            <a:avLst>
              <a:gd name="adj" fmla="val 8000"/>
            </a:avLst>
          </a:prstGeom>
          <a:solidFill>
            <a:srgbClr val="2DD4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TextBox 12"/>
          <p:cNvSpPr txBox="1"/>
          <p:nvPr/>
        </p:nvSpPr>
        <p:spPr>
          <a:xfrm>
            <a:off x="8284463" y="1920240"/>
            <a:ext cx="3154680" cy="276999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b="1">
                <a:solidFill>
                  <a:srgbClr val="0070C0"/>
                </a:solidFill>
                <a:latin typeface="Trebuchet MS"/>
              </a:rPr>
              <a:t>3. License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284463" y="2331720"/>
            <a:ext cx="3154680" cy="4572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900" b="1">
                <a:solidFill>
                  <a:srgbClr val="1E2761"/>
                </a:solidFill>
                <a:latin typeface="Trebuchet MS"/>
              </a:rPr>
              <a:t>Global Royalty Model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284463" y="3187006"/>
            <a:ext cx="3154680" cy="1384995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b="0">
                <a:solidFill>
                  <a:srgbClr val="333333"/>
                </a:solidFill>
                <a:latin typeface="Calibri"/>
              </a:rPr>
              <a:t>License amSafeX &amp; amSmart to global players (Teleflex/Coloplast/BD class) for manufacturing and sales under royalty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02920" y="5577840"/>
            <a:ext cx="11155680" cy="82296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400" b="1">
                <a:solidFill>
                  <a:srgbClr val="1E2761"/>
                </a:solidFill>
                <a:latin typeface="Calibri"/>
              </a:rPr>
              <a:t>Optionality is the strategy:</a:t>
            </a:r>
          </a:p>
          <a:p>
            <a:pPr algn="l"/>
            <a:r>
              <a:rPr sz="1300" b="0">
                <a:solidFill>
                  <a:srgbClr val="333333"/>
                </a:solidFill>
                <a:latin typeface="Calibri"/>
              </a:rPr>
              <a:t>regulatory approvals + granted patents + India traction make every path viable — investors participate in whichever maximises returns.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2BE4637-69D9-2020-9FDA-9800052A70A8}"/>
              </a:ext>
            </a:extLst>
          </p:cNvPr>
          <p:cNvCxnSpPr>
            <a:cxnSpLocks/>
          </p:cNvCxnSpPr>
          <p:nvPr/>
        </p:nvCxnSpPr>
        <p:spPr>
          <a:xfrm>
            <a:off x="0" y="795867"/>
            <a:ext cx="9448800" cy="0"/>
          </a:xfrm>
          <a:prstGeom prst="line">
            <a:avLst/>
          </a:prstGeom>
          <a:ln w="69850"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2392</TotalTime>
  <Words>2070</Words>
  <Application>Microsoft Macintosh PowerPoint</Application>
  <PresentationFormat>Widescreen</PresentationFormat>
  <Paragraphs>443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Aptos</vt:lpstr>
      <vt:lpstr>Arial</vt:lpstr>
      <vt:lpstr>Calibri</vt:lpstr>
      <vt:lpstr>Trebuchet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Sunil</cp:lastModifiedBy>
  <cp:revision>41</cp:revision>
  <dcterms:created xsi:type="dcterms:W3CDTF">2013-01-27T09:14:16Z</dcterms:created>
  <dcterms:modified xsi:type="dcterms:W3CDTF">2026-06-19T09:55:53Z</dcterms:modified>
  <cp:category/>
</cp:coreProperties>
</file>