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6"/>
  </p:notesMasterIdLst>
  <p:sldIdLst>
    <p:sldId id="273" r:id="rId2"/>
    <p:sldId id="274" r:id="rId3"/>
    <p:sldId id="276" r:id="rId4"/>
    <p:sldId id="275" r:id="rId5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D2E"/>
    <a:srgbClr val="A78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250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666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976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4DC06-8AC9-8E04-AF98-4E48520B2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5520" y="78740"/>
            <a:ext cx="1559560" cy="5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350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731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92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01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755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5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204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604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58979-36EC-9080-FC18-86E4F9076A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35520" y="78740"/>
            <a:ext cx="1559560" cy="5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0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2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828032"/>
            <a:ext cx="9144000" cy="315468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6304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Your Hospital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Urethra Injury Free</a:t>
            </a:r>
            <a:endParaRPr lang="en-US" sz="5600" dirty="0"/>
          </a:p>
        </p:txBody>
      </p:sp>
      <p:sp>
        <p:nvSpPr>
          <p:cNvPr id="5" name="Shape 3"/>
          <p:cNvSpPr/>
          <p:nvPr/>
        </p:nvSpPr>
        <p:spPr>
          <a:xfrm>
            <a:off x="457200" y="2999232"/>
            <a:ext cx="7772400" cy="0"/>
          </a:xfrm>
          <a:prstGeom prst="line">
            <a:avLst/>
          </a:prstGeom>
          <a:noFill/>
          <a:ln w="254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315468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8FB3C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amSafeX — The Future of Safer Catheterization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2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5760" y="0"/>
            <a:ext cx="71323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AMSAFEX  ·  THE PROBLEM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2697480" y="118872"/>
            <a:ext cx="1508760" cy="384048"/>
          </a:xfrm>
          <a:prstGeom prst="rect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697480" y="11887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021E2F"/>
                </a:solidFill>
              </a:rPr>
              <a:t>PATIENT SAFETY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365760" y="749808"/>
            <a:ext cx="8412480" cy="3977640"/>
          </a:xfrm>
          <a:prstGeom prst="rect">
            <a:avLst/>
          </a:prstGeom>
          <a:solidFill>
            <a:srgbClr val="052539"/>
          </a:solidFill>
          <a:ln w="9525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65760" y="749808"/>
            <a:ext cx="8412480" cy="73152"/>
          </a:xfrm>
          <a:prstGeom prst="rect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987552"/>
            <a:ext cx="457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8FB3C5"/>
                </a:solidFill>
              </a:rPr>
              <a:t>A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1097280" y="960120"/>
            <a:ext cx="53035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74C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INR 50 /USD 0.5 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640080" y="1664208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8FB3C5"/>
                </a:solidFill>
              </a:rPr>
              <a:t>product</a:t>
            </a:r>
            <a:endParaRPr lang="en-US" sz="2800" dirty="0"/>
          </a:p>
        </p:txBody>
      </p:sp>
      <p:sp>
        <p:nvSpPr>
          <p:cNvPr id="11" name="Shape 9"/>
          <p:cNvSpPr/>
          <p:nvPr/>
        </p:nvSpPr>
        <p:spPr>
          <a:xfrm>
            <a:off x="640080" y="1901952"/>
            <a:ext cx="7955280" cy="0"/>
          </a:xfrm>
          <a:prstGeom prst="line">
            <a:avLst/>
          </a:prstGeom>
          <a:noFill/>
          <a:ln w="12700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2140310"/>
            <a:ext cx="78638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causing a lifelong hospital-acquired injury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640080" y="2670048"/>
            <a:ext cx="7955280" cy="0"/>
          </a:xfrm>
          <a:prstGeom prst="line">
            <a:avLst/>
          </a:prstGeom>
          <a:noFill/>
          <a:ln w="12700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743200"/>
            <a:ext cx="79552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8FB3C5"/>
                </a:solidFill>
              </a:rPr>
              <a:t>in  </a:t>
            </a:r>
            <a:r>
              <a:rPr lang="en-US" sz="4600" b="1" dirty="0">
                <a:solidFill>
                  <a:srgbClr val="E74C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</a:t>
            </a:r>
            <a:r>
              <a:rPr lang="en-US" sz="2800" dirty="0">
                <a:solidFill>
                  <a:srgbClr val="8FB3C5"/>
                </a:solidFill>
              </a:rPr>
              <a:t> out of  </a:t>
            </a: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1,000 </a:t>
            </a:r>
            <a:r>
              <a:rPr lang="en-US" sz="2800" dirty="0">
                <a:solidFill>
                  <a:srgbClr val="8FB3C5"/>
                </a:solidFill>
              </a:rPr>
              <a:t> patients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640080" y="3529584"/>
            <a:ext cx="7955280" cy="0"/>
          </a:xfrm>
          <a:prstGeom prst="line">
            <a:avLst/>
          </a:prstGeom>
          <a:noFill/>
          <a:ln w="12700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40080" y="3657600"/>
            <a:ext cx="2560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E74C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Foley catheter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640080" y="4005072"/>
            <a:ext cx="2560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A8FA0"/>
                </a:solidFill>
              </a:rPr>
              <a:t>The culprit device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3355848" y="3657600"/>
            <a:ext cx="2560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90+ years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3355848" y="4005072"/>
            <a:ext cx="2560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A8FA0"/>
                </a:solidFill>
              </a:rPr>
              <a:t>Unchanged design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071616" y="3657600"/>
            <a:ext cx="2560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EA5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6.7–13.4 /1000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071616" y="4005072"/>
            <a:ext cx="2560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A8FA0"/>
                </a:solidFill>
              </a:rPr>
              <a:t>Iatrogenic Urethral UI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365760" y="4315968"/>
            <a:ext cx="8412480" cy="475488"/>
          </a:xfrm>
          <a:prstGeom prst="rect">
            <a:avLst/>
          </a:prstGeom>
          <a:solidFill>
            <a:srgbClr val="031828"/>
          </a:solidFill>
          <a:ln w="6350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02920" y="4325112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kern="0" spc="200" dirty="0">
                <a:solidFill>
                  <a:srgbClr val="0D9488"/>
                </a:solidFill>
              </a:rPr>
              <a:t>References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502920" y="4489704"/>
            <a:ext cx="822960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A8FA0"/>
                </a:solidFill>
              </a:rPr>
              <a:t>1. Loveday et al. epic3: evidence-based guidelines for preventing HAI. J Hosp Infect 2014;86 Suppl 1:S1-70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502920" y="4636008"/>
            <a:ext cx="822960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A8FA0"/>
                </a:solidFill>
              </a:rPr>
              <a:t>2. Bhatt N, et al. Prospective audit on urethral catheterization injuries. Can Urol Assoc J 2017;11(7):E302-6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0" y="4828032"/>
            <a:ext cx="9144000" cy="315468"/>
          </a:xfrm>
          <a:prstGeom prst="rect">
            <a:avLst/>
          </a:prstGeom>
          <a:solidFill>
            <a:srgbClr val="02C39A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274320" y="4828032"/>
            <a:ext cx="859536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021E2F"/>
                </a:solidFill>
              </a:rPr>
              <a:t>The current foley catheter design has remained unchanged for over 90 years — Gomida amSafeX eliminates the root cause of iatrogenic urethral injury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2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"/>
          <p:cNvSpPr/>
          <p:nvPr/>
        </p:nvSpPr>
        <p:spPr>
          <a:xfrm>
            <a:off x="5989320" y="2633472"/>
            <a:ext cx="2880360" cy="2011680"/>
          </a:xfrm>
          <a:prstGeom prst="rect">
            <a:avLst/>
          </a:prstGeom>
          <a:solidFill>
            <a:srgbClr val="052539"/>
          </a:solidFill>
          <a:ln w="127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2C39A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11480" y="960120"/>
            <a:ext cx="548640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amSafeX</a:t>
            </a:r>
            <a:endParaRPr lang="en-US" sz="8000" dirty="0"/>
          </a:p>
        </p:txBody>
      </p:sp>
      <p:sp>
        <p:nvSpPr>
          <p:cNvPr id="7" name="Shape 5"/>
          <p:cNvSpPr/>
          <p:nvPr/>
        </p:nvSpPr>
        <p:spPr>
          <a:xfrm>
            <a:off x="411480" y="2148840"/>
            <a:ext cx="4114800" cy="420624"/>
          </a:xfrm>
          <a:prstGeom prst="rect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11480" y="2148840"/>
            <a:ext cx="41148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kern="0" spc="100" dirty="0">
                <a:solidFill>
                  <a:srgbClr val="FFFFFF"/>
                </a:solidFill>
              </a:rPr>
              <a:t>THE FUTURE OF SAFER CATHETERIZATION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1480" y="2743200"/>
            <a:ext cx="53035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700" dirty="0">
                <a:solidFill>
                  <a:srgbClr val="C8D8E4"/>
                </a:solidFill>
              </a:rPr>
              <a:t>Let's discover an innovation that puts patient safety</a:t>
            </a:r>
            <a:endParaRPr lang="en-US" sz="17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700" dirty="0">
                <a:solidFill>
                  <a:srgbClr val="C8D8E4"/>
                </a:solidFill>
              </a:rPr>
              <a:t>and clinical efficiency at the forefront.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411480" y="3657600"/>
            <a:ext cx="5029200" cy="0"/>
          </a:xfrm>
          <a:prstGeom prst="line">
            <a:avLst/>
          </a:prstGeom>
          <a:noFill/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11480" y="3767328"/>
            <a:ext cx="164592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11480" y="4187952"/>
            <a:ext cx="16459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FB3C5"/>
                </a:solidFill>
              </a:rPr>
              <a:t>urethral injuries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2194560" y="3767328"/>
            <a:ext cx="164592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INR 72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2194560" y="4187952"/>
            <a:ext cx="16459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FB3C5"/>
                </a:solidFill>
              </a:rPr>
              <a:t>Cost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3977640" y="3767328"/>
            <a:ext cx="164592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13:1000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3977640" y="4187952"/>
            <a:ext cx="16459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FB3C5"/>
                </a:solidFill>
              </a:rPr>
              <a:t>preventable events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5989320" y="658368"/>
            <a:ext cx="2880360" cy="2011680"/>
          </a:xfrm>
          <a:prstGeom prst="rect">
            <a:avLst/>
          </a:prstGeom>
          <a:solidFill>
            <a:srgbClr val="052539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89320" y="658368"/>
            <a:ext cx="28803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5989320" y="2633471"/>
            <a:ext cx="2880360" cy="21315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21E2F"/>
                </a:solidFill>
              </a:rPr>
              <a:t>STRICTLY CONFIDENTIAL  |  22 May 2026</a:t>
            </a:r>
            <a:endParaRPr lang="en-US" sz="900" dirty="0"/>
          </a:p>
        </p:txBody>
      </p:sp>
      <p:pic>
        <p:nvPicPr>
          <p:cNvPr id="4" name="Picture 3" descr="regular_foley.png">
            <a:extLst>
              <a:ext uri="{FF2B5EF4-FFF2-40B4-BE49-F238E27FC236}">
                <a16:creationId xmlns:a16="http://schemas.microsoft.com/office/drawing/2014/main" id="{6022FE98-BC19-A8BF-A1DA-7E9C9EB9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977515"/>
            <a:ext cx="2266211" cy="1602076"/>
          </a:xfrm>
          <a:prstGeom prst="roundRect">
            <a:avLst/>
          </a:prstGeom>
        </p:spPr>
      </p:pic>
      <p:pic>
        <p:nvPicPr>
          <p:cNvPr id="5" name="Picture 4" descr="amsafex_catheter.png">
            <a:extLst>
              <a:ext uri="{FF2B5EF4-FFF2-40B4-BE49-F238E27FC236}">
                <a16:creationId xmlns:a16="http://schemas.microsoft.com/office/drawing/2014/main" id="{AE200216-D0FD-3AB3-807E-6ABA0A886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2973321"/>
            <a:ext cx="2408147" cy="1649722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4E7F26-F760-4811-32DC-D9F0121B2295}"/>
              </a:ext>
            </a:extLst>
          </p:cNvPr>
          <p:cNvSpPr txBox="1"/>
          <p:nvPr/>
        </p:nvSpPr>
        <p:spPr>
          <a:xfrm>
            <a:off x="5753896" y="2620756"/>
            <a:ext cx="3182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amSafeX</a:t>
            </a:r>
            <a:r>
              <a:rPr lang="en-US" sz="1800" b="1" dirty="0">
                <a:solidFill>
                  <a:srgbClr val="0D9488"/>
                </a:solidFill>
              </a:rPr>
              <a:t> </a:t>
            </a:r>
            <a:r>
              <a:rPr lang="en-US" sz="1200" b="1" dirty="0">
                <a:solidFill>
                  <a:srgbClr val="34D399"/>
                </a:solidFill>
              </a:rPr>
              <a:t>Mechanism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34D399"/>
                </a:solidFill>
              </a:rPr>
              <a:t>Diagram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F240E8-27FA-A944-4C7C-142CC0D180D0}"/>
              </a:ext>
            </a:extLst>
          </p:cNvPr>
          <p:cNvSpPr txBox="1"/>
          <p:nvPr/>
        </p:nvSpPr>
        <p:spPr>
          <a:xfrm>
            <a:off x="5753896" y="673977"/>
            <a:ext cx="3182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4D399"/>
                </a:solidFill>
              </a:rPr>
              <a:t>Regular Foley Catheter 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D2A3C4-2C67-0D61-00C4-BF991C3536DB}"/>
              </a:ext>
            </a:extLst>
          </p:cNvPr>
          <p:cNvSpPr txBox="1"/>
          <p:nvPr/>
        </p:nvSpPr>
        <p:spPr>
          <a:xfrm>
            <a:off x="6791126" y="4159401"/>
            <a:ext cx="1880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Simple Change –</a:t>
            </a:r>
          </a:p>
          <a:p>
            <a:r>
              <a:rPr lang="en-US" sz="1100" dirty="0">
                <a:solidFill>
                  <a:srgbClr val="002060"/>
                </a:solidFill>
              </a:rPr>
              <a:t>obturator &amp; thread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0FC882-90B3-FF73-E887-214F03CE31B8}"/>
              </a:ext>
            </a:extLst>
          </p:cNvPr>
          <p:cNvCxnSpPr>
            <a:cxnSpLocks/>
          </p:cNvCxnSpPr>
          <p:nvPr/>
        </p:nvCxnSpPr>
        <p:spPr>
          <a:xfrm flipV="1">
            <a:off x="8007927" y="4306824"/>
            <a:ext cx="129309" cy="1280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67232E6-8498-E26F-95C7-23ED59D22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211062"/>
            <a:ext cx="925830" cy="925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2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56032" y="82189"/>
            <a:ext cx="71323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AMSAFEX  ·  INJURY DUE TO DESIGN FLAW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8872" y="544068"/>
            <a:ext cx="8412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PROBLEM: The balloon catheter's 90-year-old design is the problem.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256032" y="1261872"/>
            <a:ext cx="4251960" cy="640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38912" y="1353312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9E0B"/>
                </a:solidFill>
              </a:rPr>
              <a:t>CURRENT BALLOON CATHETER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38912" y="3182112"/>
            <a:ext cx="329184" cy="329184"/>
          </a:xfrm>
          <a:prstGeom prst="ellipse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38912" y="318211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03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877824" y="3127248"/>
            <a:ext cx="35021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b="1" dirty="0">
                <a:solidFill>
                  <a:srgbClr val="FFB4B4"/>
                </a:solidFill>
              </a:rPr>
              <a:t>FLAW: Urine drainage begins irrespective of balloon position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38912" y="3877056"/>
            <a:ext cx="329184" cy="329184"/>
          </a:xfrm>
          <a:prstGeom prst="ellipse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8912" y="3877056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04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877824" y="3822192"/>
            <a:ext cx="35021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b="1" dirty="0">
                <a:solidFill>
                  <a:srgbClr val="FFB4B4"/>
                </a:solidFill>
              </a:rPr>
              <a:t>If balloon is still in the urethra when inflated — rupture occurs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38912" y="4553712"/>
            <a:ext cx="3886200" cy="91440"/>
          </a:xfrm>
          <a:prstGeom prst="rect">
            <a:avLst/>
          </a:prstGeom>
          <a:solidFill>
            <a:srgbClr val="0A3550"/>
          </a:solidFill>
          <a:ln w="12700">
            <a:solidFill>
              <a:srgbClr val="0A35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754880" y="1261872"/>
            <a:ext cx="4251960" cy="3456432"/>
          </a:xfrm>
          <a:prstGeom prst="rect">
            <a:avLst/>
          </a:prstGeom>
          <a:solidFill>
            <a:srgbClr val="1A0A0A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4754880" y="1261872"/>
            <a:ext cx="4251960" cy="64008"/>
          </a:xfrm>
          <a:prstGeom prst="rect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937760" y="1353312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E74C3C"/>
                </a:solidFill>
              </a:rPr>
              <a:t>THE DANGER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937760" y="1737360"/>
            <a:ext cx="3959352" cy="868680"/>
          </a:xfrm>
          <a:prstGeom prst="rect">
            <a:avLst/>
          </a:prstGeom>
          <a:solidFill>
            <a:srgbClr val="280808"/>
          </a:solidFill>
          <a:ln w="6350">
            <a:solidFill>
              <a:srgbClr val="4A1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047488" y="1810512"/>
            <a:ext cx="37764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6B"/>
                </a:solidFill>
              </a:rPr>
              <a:t>Urine Drainage Before Proper Placement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047488" y="2066544"/>
            <a:ext cx="3776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C8A0A0"/>
                </a:solidFill>
              </a:rPr>
              <a:t>The catheter starts draining before the clinician confirms the balloon is inside the bladder — there is no feedback mechanism.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937760" y="2706624"/>
            <a:ext cx="3959352" cy="868680"/>
          </a:xfrm>
          <a:prstGeom prst="rect">
            <a:avLst/>
          </a:prstGeom>
          <a:solidFill>
            <a:srgbClr val="280808"/>
          </a:solidFill>
          <a:ln w="6350">
            <a:solidFill>
              <a:srgbClr val="4A1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5047488" y="2779776"/>
            <a:ext cx="37764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6B"/>
                </a:solidFill>
              </a:rPr>
              <a:t>Balloon Inflation in the Urethra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047488" y="3035808"/>
            <a:ext cx="3776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C8A0A0"/>
                </a:solidFill>
              </a:rPr>
              <a:t>If the balloon is inflated while still in the urethra, it causes acute urethral rupture — a painful, immediately recognisable emergency.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4937760" y="3675888"/>
            <a:ext cx="3959352" cy="868680"/>
          </a:xfrm>
          <a:prstGeom prst="rect">
            <a:avLst/>
          </a:prstGeom>
          <a:solidFill>
            <a:srgbClr val="280808"/>
          </a:solidFill>
          <a:ln w="6350">
            <a:solidFill>
              <a:srgbClr val="4A1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5047488" y="3749040"/>
            <a:ext cx="37764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6B"/>
                </a:solidFill>
              </a:rPr>
              <a:t>Lifelong Complications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047488" y="4005072"/>
            <a:ext cx="3776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C8A0A0"/>
                </a:solidFill>
              </a:rPr>
              <a:t>Urethral rupture leads to stricture, recurrent infections, chronic pain, and often requires surgical reconstruction.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0" y="4828032"/>
            <a:ext cx="9144000" cy="315468"/>
          </a:xfrm>
          <a:prstGeom prst="rect">
            <a:avLst/>
          </a:prstGeom>
          <a:solidFill>
            <a:srgbClr val="02C39A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274320" y="4828032"/>
            <a:ext cx="859536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021E2F"/>
                </a:solidFill>
              </a:rPr>
              <a:t>amSafeX eliminates this failure mode by engineering a confirmation mechanism before balloon inflation is possible</a:t>
            </a:r>
            <a:endParaRPr lang="en-US" sz="850" dirty="0"/>
          </a:p>
        </p:txBody>
      </p:sp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9884046F-206B-FF1F-E51D-72B2A0C2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23" y="1692516"/>
            <a:ext cx="926172" cy="1219109"/>
          </a:xfrm>
          <a:prstGeom prst="rect">
            <a:avLst/>
          </a:prstGeom>
          <a:solidFill>
            <a:schemeClr val="accent5"/>
          </a:solidFill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55280F8-4E40-1E83-AEFF-7F63AC16C8AD}"/>
              </a:ext>
            </a:extLst>
          </p:cNvPr>
          <p:cNvGrpSpPr/>
          <p:nvPr/>
        </p:nvGrpSpPr>
        <p:grpSpPr>
          <a:xfrm>
            <a:off x="768096" y="1661747"/>
            <a:ext cx="1045171" cy="1260085"/>
            <a:chOff x="3910758" y="722801"/>
            <a:chExt cx="1130165" cy="1636661"/>
          </a:xfrm>
        </p:grpSpPr>
        <p:pic>
          <p:nvPicPr>
            <p:cNvPr id="40" name="Content Placeholder 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9A9493D-FCD9-DE30-B960-A2B52E1F0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6729" r="7799" b="23186"/>
            <a:stretch/>
          </p:blipFill>
          <p:spPr>
            <a:xfrm>
              <a:off x="3910758" y="722801"/>
              <a:ext cx="1130165" cy="163666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AC5E046-6A07-58BE-A873-9CE4468C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5111" y="2113322"/>
              <a:ext cx="165100" cy="2286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C1AB787-C4D4-B02A-2306-038C4EAB167E}"/>
              </a:ext>
            </a:extLst>
          </p:cNvPr>
          <p:cNvSpPr txBox="1"/>
          <p:nvPr/>
        </p:nvSpPr>
        <p:spPr>
          <a:xfrm>
            <a:off x="1106424" y="292126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B1CA91-615F-E34A-9010-DD02A59C246F}"/>
              </a:ext>
            </a:extLst>
          </p:cNvPr>
          <p:cNvSpPr txBox="1"/>
          <p:nvPr/>
        </p:nvSpPr>
        <p:spPr>
          <a:xfrm>
            <a:off x="2745290" y="2898755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 OK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2363</TotalTime>
  <Words>312</Words>
  <Application>Microsoft Macintosh PowerPoint</Application>
  <PresentationFormat>On-screen Show (16:9)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OTSmart+ · Apollo-UnivLabs Product Suite</dc:title>
  <dc:subject>PptxGenJS Presentation</dc:subject>
  <dc:creator>UnivLabs Technologies</dc:creator>
  <cp:lastModifiedBy>Sunil</cp:lastModifiedBy>
  <cp:revision>37</cp:revision>
  <cp:lastPrinted>2026-05-29T16:05:22Z</cp:lastPrinted>
  <dcterms:created xsi:type="dcterms:W3CDTF">2026-05-29T14:10:33Z</dcterms:created>
  <dcterms:modified xsi:type="dcterms:W3CDTF">2026-06-24T17:12:35Z</dcterms:modified>
</cp:coreProperties>
</file>